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60" r:id="rId4"/>
    <p:sldId id="289" r:id="rId5"/>
    <p:sldId id="263" r:id="rId6"/>
    <p:sldId id="297" r:id="rId7"/>
    <p:sldId id="264" r:id="rId8"/>
    <p:sldId id="265" r:id="rId9"/>
    <p:sldId id="266" r:id="rId10"/>
    <p:sldId id="267" r:id="rId11"/>
    <p:sldId id="268" r:id="rId12"/>
    <p:sldId id="290" r:id="rId13"/>
    <p:sldId id="291" r:id="rId14"/>
    <p:sldId id="292" r:id="rId15"/>
    <p:sldId id="299" r:id="rId16"/>
    <p:sldId id="293" r:id="rId17"/>
    <p:sldId id="294" r:id="rId18"/>
    <p:sldId id="305" r:id="rId19"/>
    <p:sldId id="304" r:id="rId20"/>
    <p:sldId id="306" r:id="rId21"/>
    <p:sldId id="272" r:id="rId22"/>
    <p:sldId id="27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0E"/>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p:scale>
          <a:sx n="76" d="100"/>
          <a:sy n="76" d="100"/>
        </p:scale>
        <p:origin x="-12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5D78-48B5-4AC4-B0F3-22F85BA4181B}" type="datetimeFigureOut">
              <a:rPr lang="ru-RU" smtClean="0"/>
              <a:pPr/>
              <a:t>11.05.2018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A0F4F-B905-4FDD-8008-A50BF74E2571}" type="slidenum">
              <a:rPr lang="ru-RU" smtClean="0"/>
              <a:pPr/>
              <a:t>‹#›</a:t>
            </a:fld>
            <a:endParaRPr lang="ru-RU"/>
          </a:p>
        </p:txBody>
      </p:sp>
    </p:spTree>
    <p:extLst>
      <p:ext uri="{BB962C8B-B14F-4D97-AF65-F5344CB8AC3E}">
        <p14:creationId xmlns:p14="http://schemas.microsoft.com/office/powerpoint/2010/main" val="126440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908721"/>
            <a:ext cx="6694512" cy="2691730"/>
          </a:xfrm>
        </p:spPr>
        <p:txBody>
          <a:bodyPr>
            <a:normAutofit fontScale="90000"/>
          </a:bodyPr>
          <a:lstStyle/>
          <a:p>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b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3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t>
            </a: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Артикуляционная</a:t>
            </a:r>
            <a: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a:r>
            <a:br>
              <a:rPr lang="en-US"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гимнастика,</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Сказка про то,</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t>            как язычок в зоопарк        ходил</a:t>
            </a:r>
            <a:br>
              <a:rPr lang="ru-RU" sz="3900" b="1" dirty="0" smtClean="0">
                <a:ln w="10541" cmpd="sng">
                  <a:solidFill>
                    <a:schemeClr val="accent4">
                      <a:lumMod val="50000"/>
                    </a:schemeClr>
                  </a:solidFill>
                  <a:prstDash val="solid"/>
                </a:ln>
                <a:solidFill>
                  <a:schemeClr val="accent1"/>
                </a:solidFill>
                <a:effectLst>
                  <a:innerShdw blurRad="63500" dist="50800" dir="13500000">
                    <a:prstClr val="black">
                      <a:alpha val="50000"/>
                    </a:prstClr>
                  </a:innerShdw>
                </a:effectLst>
              </a:rPr>
            </a:br>
            <a:r>
              <a:rPr lang="ru-RU" sz="3900" b="1" dirty="0" smtClean="0">
                <a:solidFill>
                  <a:srgbClr val="002060"/>
                </a:solidFill>
              </a:rPr>
              <a:t/>
            </a:r>
            <a:br>
              <a:rPr lang="ru-RU" sz="3900" b="1" dirty="0" smtClean="0">
                <a:solidFill>
                  <a:srgbClr val="002060"/>
                </a:solidFill>
              </a:rPr>
            </a:br>
            <a:endParaRPr lang="ru-RU" sz="3900" b="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1"/>
            <a:ext cx="5905500" cy="2928934"/>
          </a:xfrm>
        </p:spPr>
        <p:txBody>
          <a:bodyPr>
            <a:normAutofit fontScale="9000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53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«Превращение»</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2000" b="1" dirty="0" smtClean="0">
                <a:ln>
                  <a:prstDash val="solid"/>
                </a:ln>
                <a:solidFill>
                  <a:srgbClr val="002060"/>
                </a:solidFill>
                <a:effectLst>
                  <a:outerShdw blurRad="88000" dist="50800" dir="5040000" algn="tl">
                    <a:schemeClr val="accent4">
                      <a:tint val="80000"/>
                      <a:satMod val="250000"/>
                      <a:alpha val="45000"/>
                    </a:schemeClr>
                  </a:outerShdw>
                </a:effectLst>
              </a:rPr>
              <a:t>Цель: вырабатывать подвижность губ.</a:t>
            </a: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3100" b="1" dirty="0" smtClean="0">
                <a:ln>
                  <a:prstDash val="solid"/>
                </a:ln>
                <a:solidFill>
                  <a:schemeClr val="accent2">
                    <a:lumMod val="75000"/>
                  </a:schemeClr>
                </a:solidFill>
                <a:effectLst>
                  <a:outerShdw blurRad="88000" dist="50800" dir="5040000" algn="tl">
                    <a:schemeClr val="accent4">
                      <a:tint val="80000"/>
                      <a:satMod val="250000"/>
                      <a:alpha val="45000"/>
                    </a:schemeClr>
                  </a:outerShdw>
                </a:effectLst>
              </a:rPr>
              <a:t>Язычку очень понравились и слоник и лягушка. И он стал играть в превращения – то в лягушку, то в слоника.</a:t>
            </a:r>
            <a:endParaRPr lang="ru-RU" sz="3100" b="1" dirty="0">
              <a:ln>
                <a:prstDash val="solid"/>
              </a:ln>
              <a:solidFill>
                <a:schemeClr val="accent2">
                  <a:lumMod val="75000"/>
                </a:schemeClr>
              </a:solidFill>
              <a:effectLst>
                <a:outerShdw blurRad="88000" dist="50800" dir="5040000" algn="tl">
                  <a:schemeClr val="accent4">
                    <a:tint val="80000"/>
                    <a:satMod val="250000"/>
                    <a:alpha val="45000"/>
                  </a:schemeClr>
                </a:outerShdw>
              </a:effectLst>
            </a:endParaRPr>
          </a:p>
        </p:txBody>
      </p:sp>
      <p:pic>
        <p:nvPicPr>
          <p:cNvPr id="6" name="Picture 3" descr="C:\Documents and Settings\Admin\Рабочий стол\Новая папка\DSCF2257.jpg"/>
          <p:cNvPicPr>
            <a:picLocks noChangeAspect="1" noChangeArrowheads="1"/>
          </p:cNvPicPr>
          <p:nvPr/>
        </p:nvPicPr>
        <p:blipFill>
          <a:blip r:embed="rId3" cstate="print">
            <a:lum bright="-30000" contrast="30000"/>
          </a:blip>
          <a:srcRect l="17904" r="7744" b="2979"/>
          <a:stretch>
            <a:fillRect/>
          </a:stretch>
        </p:blipFill>
        <p:spPr bwMode="auto">
          <a:xfrm rot="5400000">
            <a:off x="6228184" y="188640"/>
            <a:ext cx="2714644" cy="2714644"/>
          </a:xfrm>
          <a:prstGeom prst="ellipse">
            <a:avLst/>
          </a:prstGeom>
          <a:noFill/>
          <a:ln w="28575">
            <a:solidFill>
              <a:srgbClr val="FFFF00"/>
            </a:solidFill>
          </a:ln>
        </p:spPr>
      </p:pic>
      <p:pic>
        <p:nvPicPr>
          <p:cNvPr id="9" name="Picture 2" descr="C:\Documents and Settings\Admin\Рабочий стол\Новая папка\DSCF2260.jpg"/>
          <p:cNvPicPr>
            <a:picLocks noChangeAspect="1" noChangeArrowheads="1"/>
          </p:cNvPicPr>
          <p:nvPr/>
        </p:nvPicPr>
        <p:blipFill>
          <a:blip r:embed="rId4" cstate="print">
            <a:lum bright="-20000" contrast="10000"/>
          </a:blip>
          <a:srcRect l="27137" t="10777" r="34201" b="40100"/>
          <a:stretch>
            <a:fillRect/>
          </a:stretch>
        </p:blipFill>
        <p:spPr bwMode="auto">
          <a:xfrm>
            <a:off x="395536" y="2996952"/>
            <a:ext cx="2857520" cy="2643182"/>
          </a:xfrm>
          <a:prstGeom prst="ellipse">
            <a:avLst/>
          </a:prstGeom>
          <a:noFill/>
          <a:ln w="28575">
            <a:solidFill>
              <a:srgbClr val="FFFF00"/>
            </a:solidFill>
          </a:ln>
        </p:spPr>
      </p:pic>
      <p:sp>
        <p:nvSpPr>
          <p:cNvPr id="25602" name="Rectangle 2"/>
          <p:cNvSpPr>
            <a:spLocks noChangeArrowheads="1"/>
          </p:cNvSpPr>
          <p:nvPr/>
        </p:nvSpPr>
        <p:spPr bwMode="auto">
          <a:xfrm>
            <a:off x="3707904" y="3132123"/>
            <a:ext cx="51125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Раз – лягушка с толстым брюшком,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Два – большой и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Ежедневно на опушке,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Посадив ее в кадушку,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как под душем ту лягушку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Поливал из шланга он.</a:t>
            </a:r>
          </a:p>
        </p:txBody>
      </p:sp>
      <p:sp>
        <p:nvSpPr>
          <p:cNvPr id="25603" name="Rectangle 3"/>
          <p:cNvSpPr>
            <a:spLocks noChangeArrowheads="1"/>
          </p:cNvSpPr>
          <p:nvPr/>
        </p:nvSpPr>
        <p:spPr bwMode="auto">
          <a:xfrm>
            <a:off x="683568" y="5823898"/>
            <a:ext cx="84604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 На «раз»-губы растянуты в улыбке, зубы заборчиком.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На счет «два» -губы складываются трубочкой, зубы в прежнем положении.</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Выполнять 5-7 раз.</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idx="4294967295"/>
          </p:nvPr>
        </p:nvSpPr>
        <p:spPr>
          <a:xfrm>
            <a:off x="0" y="0"/>
            <a:ext cx="8229600" cy="2133600"/>
          </a:xfrm>
        </p:spPr>
        <p:txBody>
          <a:bodyPr>
            <a:normAutofit fontScale="90000"/>
          </a:bodyPr>
          <a:lstStyle/>
          <a:p>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sz="5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Бегемотик</a:t>
            </a:r>
            <a:r>
              <a:rPr lang="ru-RU"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ru-RU" b="1" dirty="0" smtClean="0">
                <a:solidFill>
                  <a:srgbClr val="002060"/>
                </a:solidFill>
              </a:rPr>
              <a:t/>
            </a:r>
            <a:br>
              <a:rPr lang="ru-RU" b="1" dirty="0" smtClean="0">
                <a:solidFill>
                  <a:srgbClr val="002060"/>
                </a:solidFill>
              </a:rPr>
            </a:br>
            <a: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t>Цель: развивает подвижность нижней челюсти.</a:t>
            </a:r>
            <a:br>
              <a:rPr lang="ru-RU" sz="2800" b="1" i="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rPr>
            </a:br>
            <a:r>
              <a:rPr lang="ru-RU" sz="2800" b="1" i="1" dirty="0" smtClean="0">
                <a:solidFill>
                  <a:srgbClr val="FFFF00"/>
                </a:solidFill>
              </a:rPr>
              <a:t>Вдруг из пруда показался кто-то огромный, как гора, и рот широко открывает. Это был…..бегемот.</a:t>
            </a:r>
            <a:endParaRPr lang="ru-RU" sz="2800" b="1" i="1" dirty="0">
              <a:solidFill>
                <a:srgbClr val="FFFF00"/>
              </a:solidFill>
            </a:endParaRPr>
          </a:p>
        </p:txBody>
      </p:sp>
      <p:pic>
        <p:nvPicPr>
          <p:cNvPr id="6" name="Рисунок 5" descr="image012"/>
          <p:cNvPicPr/>
          <p:nvPr/>
        </p:nvPicPr>
        <p:blipFill>
          <a:blip r:embed="rId3" cstate="print"/>
          <a:srcRect l="4490" t="5480" r="53340" b="13242"/>
          <a:stretch>
            <a:fillRect/>
          </a:stretch>
        </p:blipFill>
        <p:spPr bwMode="auto">
          <a:xfrm>
            <a:off x="323528" y="2276872"/>
            <a:ext cx="3528392" cy="5040560"/>
          </a:xfrm>
          <a:prstGeom prst="rect">
            <a:avLst/>
          </a:prstGeom>
          <a:noFill/>
          <a:ln w="9525">
            <a:noFill/>
            <a:miter lim="800000"/>
            <a:headEnd/>
            <a:tailEnd/>
          </a:ln>
        </p:spPr>
      </p:pic>
      <p:sp>
        <p:nvSpPr>
          <p:cNvPr id="24577" name="Rectangle 1"/>
          <p:cNvSpPr>
            <a:spLocks noChangeArrowheads="1"/>
          </p:cNvSpPr>
          <p:nvPr/>
        </p:nvSpPr>
        <p:spPr bwMode="auto">
          <a:xfrm>
            <a:off x="3995936" y="2466764"/>
            <a:ext cx="514806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Широко разинув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Кушать просит бегемот.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Давай и мы превратимся в </a:t>
            </a:r>
            <a:r>
              <a:rPr kumimoji="0" lang="ru-RU" sz="24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бегемотиков</a:t>
            </a:r>
            <a:r>
              <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и будем широко открывать рот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открыть рот</a:t>
            </a:r>
            <a:r>
              <a:rPr kumimoji="0" lang="ru-RU" sz="2000" b="1" i="1" u="none" strike="noStrike" cap="none" normalizeH="0" dirty="0" smtClean="0">
                <a:ln>
                  <a:noFill/>
                </a:ln>
                <a:solidFill>
                  <a:srgbClr val="002060"/>
                </a:solidFill>
                <a:effectLst/>
                <a:latin typeface="Tahoma" pitchFamily="34" charset="0"/>
                <a:ea typeface="Tahoma" pitchFamily="34" charset="0"/>
                <a:cs typeface="Tahoma" pitchFamily="34" charset="0"/>
              </a:rPr>
              <a:t> </a:t>
            </a: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как можно шире, удерживать его в таком положении до счета «пять»,потом закрыть рот.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Выполнять упражнение 5-7 раз.</a:t>
            </a: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692150"/>
            <a:ext cx="8229600" cy="2160588"/>
          </a:xfrm>
        </p:spPr>
        <p:txBody>
          <a:bodyPr>
            <a:normAutofit fontScale="90000"/>
          </a:bodyPr>
          <a:lstStyle/>
          <a:p>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«Язычок загорает»</a:t>
            </a:r>
            <a: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r>
            <a:br>
              <a:rPr lang="ru-RU"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ru-RU" sz="2400" b="1" i="1" dirty="0" smtClean="0">
                <a:solidFill>
                  <a:srgbClr val="002060"/>
                </a:solidFill>
              </a:rPr>
              <a:t>Цель: развивает умение расслаблять мышцы языка</a:t>
            </a:r>
            <a:br>
              <a:rPr lang="ru-RU" sz="2400" b="1" i="1" dirty="0" smtClean="0">
                <a:solidFill>
                  <a:srgbClr val="002060"/>
                </a:solidFill>
              </a:rPr>
            </a:br>
            <a:r>
              <a:rPr lang="ru-RU" sz="2400" b="1" i="1" dirty="0" smtClean="0">
                <a:solidFill>
                  <a:srgbClr val="002060"/>
                </a:solidFill>
              </a:rPr>
              <a:t>                 и удерживать его в таком положении</a:t>
            </a:r>
            <a:br>
              <a:rPr lang="ru-RU" sz="2400" b="1" i="1" dirty="0" smtClean="0">
                <a:solidFill>
                  <a:srgbClr val="002060"/>
                </a:solidFill>
              </a:rPr>
            </a:br>
            <a:r>
              <a:rPr lang="ru-RU" sz="2400" b="1" i="1" dirty="0" smtClean="0">
                <a:solidFill>
                  <a:srgbClr val="002060"/>
                </a:solidFill>
              </a:rPr>
              <a:t> длительное время.</a:t>
            </a:r>
            <a:br>
              <a:rPr lang="ru-RU" sz="2400" b="1" i="1" dirty="0" smtClean="0">
                <a:solidFill>
                  <a:srgbClr val="002060"/>
                </a:solidFill>
              </a:rPr>
            </a:br>
            <a:r>
              <a:rPr lang="ru-RU" sz="3100" b="1" i="1" dirty="0" smtClean="0">
                <a:solidFill>
                  <a:srgbClr val="FFFF00"/>
                </a:solidFill>
              </a:rPr>
              <a:t>Расстелил половичок</a:t>
            </a:r>
            <a:br>
              <a:rPr lang="ru-RU" sz="3100" b="1" i="1" dirty="0" smtClean="0">
                <a:solidFill>
                  <a:srgbClr val="FFFF00"/>
                </a:solidFill>
              </a:rPr>
            </a:br>
            <a:r>
              <a:rPr lang="ru-RU" sz="3100" b="1" i="1" dirty="0" smtClean="0">
                <a:solidFill>
                  <a:srgbClr val="FFFF00"/>
                </a:solidFill>
              </a:rPr>
              <a:t> У водички Язычок.</a:t>
            </a:r>
            <a:br>
              <a:rPr lang="ru-RU" sz="3100" b="1" i="1" dirty="0" smtClean="0">
                <a:solidFill>
                  <a:srgbClr val="FFFF00"/>
                </a:solidFill>
              </a:rPr>
            </a:br>
            <a:r>
              <a:rPr lang="ru-RU" sz="3100" b="1" i="1" dirty="0" smtClean="0">
                <a:solidFill>
                  <a:srgbClr val="FFFF00"/>
                </a:solidFill>
              </a:rPr>
              <a:t>На нем лежит и отдыхает</a:t>
            </a:r>
            <a:br>
              <a:rPr lang="ru-RU" sz="3100" b="1" i="1" dirty="0" smtClean="0">
                <a:solidFill>
                  <a:srgbClr val="FFFF00"/>
                </a:solidFill>
              </a:rPr>
            </a:br>
            <a:r>
              <a:rPr lang="ru-RU" sz="3100" b="1" i="1" dirty="0" smtClean="0">
                <a:solidFill>
                  <a:srgbClr val="FFFF00"/>
                </a:solidFill>
              </a:rPr>
              <a:t>И слегка позагорает.</a:t>
            </a:r>
            <a:r>
              <a:rPr lang="ru-RU" sz="2400" b="1" i="1" dirty="0" smtClean="0">
                <a:solidFill>
                  <a:srgbClr val="002060"/>
                </a:solidFill>
              </a:rPr>
              <a:t/>
            </a:r>
            <a:br>
              <a:rPr lang="ru-RU" sz="2400" b="1" i="1" dirty="0" smtClean="0">
                <a:solidFill>
                  <a:srgbClr val="002060"/>
                </a:solidFill>
              </a:rPr>
            </a:br>
            <a:r>
              <a:rPr lang="ru-RU" sz="3100" b="1" i="1" dirty="0" smtClean="0">
                <a:solidFill>
                  <a:srgbClr val="002060"/>
                </a:solidFill>
              </a:rPr>
              <a:t>Давай покажем, </a:t>
            </a:r>
            <a:br>
              <a:rPr lang="ru-RU" sz="3100" b="1" i="1" dirty="0" smtClean="0">
                <a:solidFill>
                  <a:srgbClr val="002060"/>
                </a:solidFill>
              </a:rPr>
            </a:br>
            <a:r>
              <a:rPr lang="ru-RU" sz="3100" b="1" i="1" dirty="0" smtClean="0">
                <a:solidFill>
                  <a:srgbClr val="002060"/>
                </a:solidFill>
              </a:rPr>
              <a:t>как Язычок загорал.</a:t>
            </a:r>
            <a:br>
              <a:rPr lang="ru-RU" sz="3100" b="1" i="1" dirty="0" smtClean="0">
                <a:solidFill>
                  <a:srgbClr val="002060"/>
                </a:solidFill>
              </a:rPr>
            </a:br>
            <a:endParaRPr lang="ru-RU" sz="3100" b="1" i="1" dirty="0">
              <a:solidFill>
                <a:srgbClr val="002060"/>
              </a:solidFill>
            </a:endParaRPr>
          </a:p>
        </p:txBody>
      </p:sp>
      <p:pic>
        <p:nvPicPr>
          <p:cNvPr id="6" name="Picture 2" descr="C:\Documents and Settings\Admin\Мои документы\для оформления тит. листов рамочки\картинки для оформления\картинки и рамочки 2\sun020.png"/>
          <p:cNvPicPr>
            <a:picLocks noChangeAspect="1" noChangeArrowheads="1"/>
          </p:cNvPicPr>
          <p:nvPr/>
        </p:nvPicPr>
        <p:blipFill>
          <a:blip r:embed="rId3" cstate="print"/>
          <a:srcRect/>
          <a:stretch>
            <a:fillRect/>
          </a:stretch>
        </p:blipFill>
        <p:spPr bwMode="auto">
          <a:xfrm rot="20515571">
            <a:off x="557363" y="1466959"/>
            <a:ext cx="2033090" cy="1830782"/>
          </a:xfrm>
          <a:prstGeom prst="rect">
            <a:avLst/>
          </a:prstGeom>
          <a:noFill/>
        </p:spPr>
      </p:pic>
      <p:pic>
        <p:nvPicPr>
          <p:cNvPr id="12" name="Picture 2" descr="C:\Documents and Settings\Admin\Рабочий стол\Новая папка\DSCF2274.jpg"/>
          <p:cNvPicPr>
            <a:picLocks noChangeAspect="1" noChangeArrowheads="1"/>
          </p:cNvPicPr>
          <p:nvPr/>
        </p:nvPicPr>
        <p:blipFill>
          <a:blip r:embed="rId4" cstate="print">
            <a:lum bright="-20000" contrast="20000"/>
          </a:blip>
          <a:srcRect l="28573" t="18000" r="21428" b="18000"/>
          <a:stretch>
            <a:fillRect/>
          </a:stretch>
        </p:blipFill>
        <p:spPr bwMode="auto">
          <a:xfrm>
            <a:off x="179512" y="3861048"/>
            <a:ext cx="2357454" cy="3429024"/>
          </a:xfrm>
          <a:prstGeom prst="roundRect">
            <a:avLst/>
          </a:prstGeom>
          <a:noFill/>
          <a:ln w="28575">
            <a:solidFill>
              <a:srgbClr val="FFFF00"/>
            </a:solidFill>
          </a:ln>
        </p:spPr>
      </p:pic>
      <p:sp>
        <p:nvSpPr>
          <p:cNvPr id="13" name="Прямоугольник 12"/>
          <p:cNvSpPr/>
          <p:nvPr/>
        </p:nvSpPr>
        <p:spPr>
          <a:xfrm>
            <a:off x="2699792" y="4869160"/>
            <a:ext cx="4158208" cy="2246769"/>
          </a:xfrm>
          <a:prstGeom prst="rect">
            <a:avLst/>
          </a:prstGeom>
        </p:spPr>
        <p:txBody>
          <a:bodyPr wrap="square">
            <a:spAutoFit/>
          </a:bodyPr>
          <a:lstStyle/>
          <a:p>
            <a:r>
              <a:rPr lang="ru-RU" sz="2000" b="1" i="1" dirty="0" smtClean="0">
                <a:solidFill>
                  <a:srgbClr val="7030A0"/>
                </a:solidFill>
                <a:latin typeface="Calibri" pitchFamily="34" charset="0"/>
              </a:rPr>
              <a:t>Описание: Улыбнуться, открыть рот, расслабленный широкий кончик языка положить на нижнюю губу и удерживать на счет от 1 до 5-10. Верхняя губа приподнята, не касается поверхности языка.</a:t>
            </a:r>
            <a:endParaRPr lang="ru-RU" sz="2000" b="1" i="1" dirty="0">
              <a:solidFill>
                <a:srgbClr val="7030A0"/>
              </a:solidFill>
              <a:latin typeface="Calibri" pitchFamily="34" charset="0"/>
            </a:endParaRPr>
          </a:p>
        </p:txBody>
      </p:sp>
      <p:pic>
        <p:nvPicPr>
          <p:cNvPr id="14" name="Рисунок 13" descr="http://rudocs.exdat.com/pars_docs/tw_refs/299/298486/298486_html_m777aeab9.jpg"/>
          <p:cNvPicPr/>
          <p:nvPr/>
        </p:nvPicPr>
        <p:blipFill>
          <a:blip r:embed="rId5" cstate="print"/>
          <a:srcRect/>
          <a:stretch>
            <a:fillRect/>
          </a:stretch>
        </p:blipFill>
        <p:spPr bwMode="auto">
          <a:xfrm>
            <a:off x="7020272" y="2132856"/>
            <a:ext cx="1904378" cy="352578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914400" y="0"/>
            <a:ext cx="8229600" cy="2492375"/>
          </a:xfrm>
        </p:spPr>
        <p:txBody>
          <a:bodyPr>
            <a:normAutofit fontScale="90000"/>
          </a:bodyPr>
          <a:lstStyle/>
          <a:p>
            <a:r>
              <a:rPr lang="ru-RU" sz="5400" b="1" dirty="0" smtClean="0">
                <a:ln w="18000">
                  <a:solidFill>
                    <a:schemeClr val="accent2">
                      <a:satMod val="140000"/>
                    </a:schemeClr>
                  </a:solidFill>
                  <a:prstDash val="solid"/>
                  <a:miter lim="800000"/>
                </a:ln>
                <a:solidFill>
                  <a:schemeClr val="accent1">
                    <a:lumMod val="50000"/>
                  </a:schemeClr>
                </a:solidFill>
                <a:effectLst>
                  <a:outerShdw blurRad="25500" dist="23000" dir="7020000" algn="tl">
                    <a:srgbClr val="000000">
                      <a:alpha val="50000"/>
                    </a:srgbClr>
                  </a:outerShdw>
                </a:effectLst>
              </a:rPr>
              <a:t>«Шланг»</a:t>
            </a:r>
            <a:r>
              <a:rPr lang="ru-RU" b="1" dirty="0" smtClean="0">
                <a:solidFill>
                  <a:srgbClr val="002060"/>
                </a:solidFill>
              </a:rPr>
              <a:t/>
            </a:r>
            <a:br>
              <a:rPr lang="ru-RU" b="1" dirty="0" smtClean="0">
                <a:solidFill>
                  <a:srgbClr val="002060"/>
                </a:solidFill>
              </a:rPr>
            </a:br>
            <a:r>
              <a:rPr lang="ru-RU" sz="2000" b="1" i="1" dirty="0" smtClean="0">
                <a:solidFill>
                  <a:srgbClr val="002060"/>
                </a:solidFill>
                <a:latin typeface="+mn-lt"/>
              </a:rPr>
              <a:t>Цель: развивать умение напрягать боковые мышцы языка и длительное время удерживать в таком положении.</a:t>
            </a:r>
            <a:br>
              <a:rPr lang="ru-RU" sz="2000" b="1" i="1" dirty="0" smtClean="0">
                <a:solidFill>
                  <a:srgbClr val="002060"/>
                </a:solidFill>
                <a:latin typeface="+mn-lt"/>
              </a:rPr>
            </a:br>
            <a:r>
              <a:rPr lang="ru-RU" sz="2700" b="1" dirty="0" smtClean="0">
                <a:solidFill>
                  <a:schemeClr val="accent2"/>
                </a:solidFill>
                <a:latin typeface="Tahoma" pitchFamily="34" charset="0"/>
                <a:ea typeface="Tahoma" pitchFamily="34" charset="0"/>
                <a:cs typeface="Tahoma" pitchFamily="34" charset="0"/>
              </a:rPr>
              <a:t>Неподалеку лежал свернутый шланг. «И зачем он нужен?»-подумал Язычок.</a:t>
            </a:r>
            <a:br>
              <a:rPr lang="ru-RU" sz="2700" b="1" dirty="0" smtClean="0">
                <a:solidFill>
                  <a:schemeClr val="accent2"/>
                </a:solidFill>
                <a:latin typeface="Tahoma" pitchFamily="34" charset="0"/>
                <a:ea typeface="Tahoma" pitchFamily="34" charset="0"/>
                <a:cs typeface="Tahoma" pitchFamily="34" charset="0"/>
              </a:rPr>
            </a:br>
            <a:r>
              <a:rPr lang="ru-RU" sz="2700" b="1" dirty="0" smtClean="0">
                <a:solidFill>
                  <a:schemeClr val="accent2"/>
                </a:solidFill>
                <a:latin typeface="Tahoma" pitchFamily="34" charset="0"/>
                <a:ea typeface="Tahoma" pitchFamily="34" charset="0"/>
                <a:cs typeface="Tahoma" pitchFamily="34" charset="0"/>
              </a:rPr>
              <a:t>А потом понял</a:t>
            </a:r>
            <a:r>
              <a:rPr lang="ru-RU" sz="2700" b="1" dirty="0" smtClean="0">
                <a:solidFill>
                  <a:schemeClr val="accent2"/>
                </a:solidFill>
              </a:rPr>
              <a:t>:</a:t>
            </a:r>
            <a:endParaRPr lang="ru-RU" sz="2700" b="1" dirty="0">
              <a:solidFill>
                <a:schemeClr val="accent2"/>
              </a:solidFill>
            </a:endParaRPr>
          </a:p>
        </p:txBody>
      </p:sp>
      <p:pic>
        <p:nvPicPr>
          <p:cNvPr id="10" name="Рисунок 9" descr="image016"/>
          <p:cNvPicPr/>
          <p:nvPr/>
        </p:nvPicPr>
        <p:blipFill>
          <a:blip r:embed="rId3" cstate="print"/>
          <a:srcRect l="4810" t="12926" r="53982" b="17914"/>
          <a:stretch>
            <a:fillRect/>
          </a:stretch>
        </p:blipFill>
        <p:spPr bwMode="auto">
          <a:xfrm>
            <a:off x="395536" y="2636912"/>
            <a:ext cx="2447925" cy="4464496"/>
          </a:xfrm>
          <a:prstGeom prst="rect">
            <a:avLst/>
          </a:prstGeom>
          <a:noFill/>
          <a:ln w="9525">
            <a:noFill/>
            <a:miter lim="800000"/>
            <a:headEnd/>
            <a:tailEnd/>
          </a:ln>
        </p:spPr>
      </p:pic>
      <p:sp>
        <p:nvSpPr>
          <p:cNvPr id="45057" name="Rectangle 1"/>
          <p:cNvSpPr>
            <a:spLocks noChangeArrowheads="1"/>
          </p:cNvSpPr>
          <p:nvPr/>
        </p:nvSpPr>
        <p:spPr bwMode="auto">
          <a:xfrm>
            <a:off x="3203848" y="2785695"/>
            <a:ext cx="5940152"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Жарко станет – шланг возьмем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B050"/>
                </a:solidFill>
                <a:effectLst/>
                <a:latin typeface="Tahoma" pitchFamily="34" charset="0"/>
                <a:ea typeface="Tahoma" pitchFamily="34" charset="0"/>
                <a:cs typeface="Tahoma" pitchFamily="34" charset="0"/>
              </a:rPr>
              <a:t>И водой себя польем.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Покажи,какой</a:t>
            </a:r>
            <a:r>
              <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 бывает шланг – тонкий и прочный.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accent2"/>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узкий кончик языка высунут </a:t>
            </a:r>
            <a:r>
              <a:rPr kumimoji="0" lang="ru-RU" sz="2400" b="1" i="1"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изи</a:t>
            </a: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рта, не касаясь им губ. Удерживать его в таком положении на счет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от 1 до 10.</a:t>
            </a:r>
            <a:endParaRPr kumimoji="0" lang="ru-RU" sz="2400" b="1" i="1"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274638"/>
            <a:ext cx="8229600" cy="2722314"/>
          </a:xfrm>
        </p:spPr>
        <p:txBody>
          <a:bodyPr>
            <a:normAutofit fontScale="90000"/>
          </a:bodyPr>
          <a:lstStyle/>
          <a:p>
            <a:r>
              <a:rPr lang="ru-RU" sz="67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«Змейка»</a:t>
            </a:r>
            <a:r>
              <a:rPr lang="ru-RU" b="1" dirty="0" smtClean="0">
                <a:solidFill>
                  <a:srgbClr val="002060"/>
                </a:solidFill>
              </a:rPr>
              <a:t/>
            </a:r>
            <a:br>
              <a:rPr lang="ru-RU" b="1" dirty="0" smtClean="0">
                <a:solidFill>
                  <a:srgbClr val="002060"/>
                </a:solidFill>
              </a:rPr>
            </a:br>
            <a:r>
              <a:rPr lang="ru-RU" sz="2200" b="1" i="1" dirty="0" smtClean="0">
                <a:solidFill>
                  <a:srgbClr val="002060"/>
                </a:solidFill>
              </a:rPr>
              <a:t>Цель: развивать боковые мышцы языка</a:t>
            </a:r>
            <a:br>
              <a:rPr lang="ru-RU" sz="2200" b="1" i="1" dirty="0" smtClean="0">
                <a:solidFill>
                  <a:srgbClr val="002060"/>
                </a:solidFill>
              </a:rPr>
            </a:br>
            <a:r>
              <a:rPr lang="ru-RU" sz="2700" b="1" dirty="0" smtClean="0">
                <a:solidFill>
                  <a:srgbClr val="002060"/>
                </a:solidFill>
              </a:rPr>
              <a:t/>
            </a:r>
            <a:br>
              <a:rPr lang="ru-RU" sz="2700" b="1" dirty="0" smtClean="0">
                <a:solidFill>
                  <a:srgbClr val="002060"/>
                </a:solidFill>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Вдруг шланг, который лежал рядом с язычком, зашевелился.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 Тут язычок увидел, что это была….змея!</a:t>
            </a:r>
            <a:br>
              <a:rPr lang="ru-RU" sz="2700" b="1" dirty="0" smtClean="0">
                <a:ln w="10541" cmpd="sng">
                  <a:solidFill>
                    <a:schemeClr val="accent1">
                      <a:shade val="88000"/>
                      <a:satMod val="110000"/>
                    </a:schemeClr>
                  </a:solidFill>
                  <a:prstDash val="solid"/>
                </a:ln>
                <a:solidFill>
                  <a:schemeClr val="accent2"/>
                </a:solidFill>
                <a:latin typeface="Calibri" pitchFamily="34" charset="0"/>
              </a:rPr>
            </a:br>
            <a:r>
              <a:rPr lang="ru-RU" sz="2700" b="1" dirty="0" smtClean="0">
                <a:ln w="10541" cmpd="sng">
                  <a:solidFill>
                    <a:schemeClr val="accent1">
                      <a:shade val="88000"/>
                      <a:satMod val="110000"/>
                    </a:schemeClr>
                  </a:solidFill>
                  <a:prstDash val="solid"/>
                </a:ln>
                <a:solidFill>
                  <a:schemeClr val="accent2"/>
                </a:solidFill>
                <a:latin typeface="Calibri" pitchFamily="34" charset="0"/>
              </a:rPr>
              <a:t>Давай изобразим змею.</a:t>
            </a:r>
            <a:endParaRPr lang="ru-RU" sz="2700" b="1" dirty="0">
              <a:solidFill>
                <a:schemeClr val="accent2"/>
              </a:solidFill>
              <a:latin typeface="Calibri" pitchFamily="34" charset="0"/>
            </a:endParaRPr>
          </a:p>
        </p:txBody>
      </p:sp>
      <p:pic>
        <p:nvPicPr>
          <p:cNvPr id="6" name="Рисунок 5" descr="image018"/>
          <p:cNvPicPr/>
          <p:nvPr/>
        </p:nvPicPr>
        <p:blipFill>
          <a:blip r:embed="rId3" cstate="print"/>
          <a:srcRect l="7536" t="7710" r="53340" b="11565"/>
          <a:stretch>
            <a:fillRect/>
          </a:stretch>
        </p:blipFill>
        <p:spPr bwMode="auto">
          <a:xfrm>
            <a:off x="6228184" y="2996952"/>
            <a:ext cx="2736304" cy="4320480"/>
          </a:xfrm>
          <a:prstGeom prst="rect">
            <a:avLst/>
          </a:prstGeom>
          <a:noFill/>
          <a:ln w="9525">
            <a:noFill/>
            <a:miter lim="800000"/>
            <a:headEnd/>
            <a:tailEnd/>
          </a:ln>
        </p:spPr>
      </p:pic>
      <p:sp>
        <p:nvSpPr>
          <p:cNvPr id="12289" name="Rectangle 1"/>
          <p:cNvSpPr>
            <a:spLocks noChangeArrowheads="1"/>
          </p:cNvSpPr>
          <p:nvPr/>
        </p:nvSpPr>
        <p:spPr bwMode="auto">
          <a:xfrm>
            <a:off x="1115616" y="3303079"/>
            <a:ext cx="80283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Подражаем мы змее,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С ней мы будем наравне: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Высунем язык и спрячем,</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ea typeface="Calibri" pitchFamily="34" charset="0"/>
                <a:cs typeface="Times New Roman" pitchFamily="18" charset="0"/>
              </a:rPr>
              <a:t>Только так, а не иначе.</a:t>
            </a:r>
            <a:endParaRPr kumimoji="0" lang="ru-RU" sz="2800" b="1" i="0" u="none" strike="noStrike" normalizeH="0" baseline="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Calibri" pitchFamily="34" charset="0"/>
              <a:cs typeface="Arial" pitchFamily="34" charset="0"/>
            </a:endParaRPr>
          </a:p>
        </p:txBody>
      </p:sp>
      <p:sp>
        <p:nvSpPr>
          <p:cNvPr id="10" name="Прямоугольник 9"/>
          <p:cNvSpPr/>
          <p:nvPr/>
        </p:nvSpPr>
        <p:spPr>
          <a:xfrm>
            <a:off x="251520" y="5157192"/>
            <a:ext cx="5976664" cy="1938992"/>
          </a:xfrm>
          <a:prstGeom prst="rect">
            <a:avLst/>
          </a:prstGeom>
        </p:spPr>
        <p:txBody>
          <a:bodyPr wrap="square">
            <a:spAutoFit/>
          </a:bodyPr>
          <a:lstStyle/>
          <a:p>
            <a:r>
              <a:rPr lang="ru-RU" sz="2000" b="1" i="1" dirty="0" smtClean="0">
                <a:solidFill>
                  <a:srgbClr val="002060"/>
                </a:solidFill>
              </a:rPr>
              <a:t>Описание: рот открыт, язык высунуть вперед как можно дальше, напрячь и сделать узким. Узкий язык максимально выдвигать и убирать вглубь рта. Движения произносятся в медленном темпе. Выполнять 5-6 раз.</a:t>
            </a:r>
            <a:endParaRPr lang="ru-RU" sz="2000" b="1" i="1" dirty="0">
              <a:solidFill>
                <a:srgbClr val="002060"/>
              </a:solidFill>
            </a:endParaRPr>
          </a:p>
        </p:txBody>
      </p:sp>
      <p:sp>
        <p:nvSpPr>
          <p:cNvPr id="11" name="Содержимое 10"/>
          <p:cNvSpPr>
            <a:spLocks noGrp="1"/>
          </p:cNvSpPr>
          <p:nvPr>
            <p:ph idx="1"/>
          </p:nvPr>
        </p:nvSpPr>
        <p:spPr>
          <a:xfrm>
            <a:off x="571472" y="1643050"/>
            <a:ext cx="8229600" cy="4525963"/>
          </a:xfrm>
        </p:spPr>
        <p:txBody>
          <a:bodyPr/>
          <a:lstStyle/>
          <a:p>
            <a:pPr>
              <a:buNone/>
            </a:pPr>
            <a:r>
              <a:rPr lang="ru-RU" dirty="0" smtClean="0"/>
              <a:t> </a:t>
            </a:r>
            <a:endParaRPr lang="ru-RU" dirty="0"/>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7643794"/>
          </a:xfrm>
          <a:prstGeom prst="rect">
            <a:avLst/>
          </a:prstGeom>
          <a:noFill/>
        </p:spPr>
      </p:pic>
      <p:sp>
        <p:nvSpPr>
          <p:cNvPr id="2" name="Заголовок 1"/>
          <p:cNvSpPr>
            <a:spLocks noGrp="1"/>
          </p:cNvSpPr>
          <p:nvPr>
            <p:ph type="title"/>
          </p:nvPr>
        </p:nvSpPr>
        <p:spPr>
          <a:xfrm>
            <a:off x="457200" y="476672"/>
            <a:ext cx="8229600" cy="1296144"/>
          </a:xfrm>
        </p:spPr>
        <p:txBody>
          <a:bodyPr>
            <a:normAutofit/>
          </a:bodyPr>
          <a:lstStyle/>
          <a:p>
            <a:r>
              <a:rPr lang="ru-RU" sz="2800" dirty="0" smtClean="0">
                <a:solidFill>
                  <a:srgbClr val="002060"/>
                </a:solidFill>
              </a:rPr>
              <a:t/>
            </a:r>
            <a:br>
              <a:rPr lang="ru-RU" sz="2800" dirty="0" smtClean="0">
                <a:solidFill>
                  <a:srgbClr val="002060"/>
                </a:solidFill>
              </a:rPr>
            </a:br>
            <a:endParaRPr lang="ru-RU" b="1" dirty="0">
              <a:solidFill>
                <a:srgbClr val="002060"/>
              </a:solidFill>
            </a:endParaRPr>
          </a:p>
        </p:txBody>
      </p:sp>
      <p:pic>
        <p:nvPicPr>
          <p:cNvPr id="10" name="Picture 2" descr="C:\Documents and Settings\Admin\Рабочий стол\Новая папка\DSCF2271.jpg"/>
          <p:cNvPicPr>
            <a:picLocks noChangeAspect="1" noChangeArrowheads="1"/>
          </p:cNvPicPr>
          <p:nvPr/>
        </p:nvPicPr>
        <p:blipFill>
          <a:blip r:embed="rId3" cstate="print"/>
          <a:srcRect/>
          <a:stretch>
            <a:fillRect/>
          </a:stretch>
        </p:blipFill>
        <p:spPr bwMode="auto">
          <a:xfrm>
            <a:off x="251520" y="3789040"/>
            <a:ext cx="3286148" cy="2811451"/>
          </a:xfrm>
          <a:prstGeom prst="roundRect">
            <a:avLst/>
          </a:prstGeom>
          <a:noFill/>
          <a:ln w="28575">
            <a:solidFill>
              <a:srgbClr val="FFFF00"/>
            </a:solidFill>
          </a:ln>
        </p:spPr>
      </p:pic>
      <p:pic>
        <p:nvPicPr>
          <p:cNvPr id="11" name="Picture 3" descr="C:\Documents and Settings\Admin\Рабочий стол\Новая папка\DSCF2270.jpg"/>
          <p:cNvPicPr>
            <a:picLocks noGrp="1" noChangeAspect="1" noChangeArrowheads="1"/>
          </p:cNvPicPr>
          <p:nvPr>
            <p:ph idx="1"/>
          </p:nvPr>
        </p:nvPicPr>
        <p:blipFill>
          <a:blip r:embed="rId4" cstate="print">
            <a:lum bright="-20000" contrast="10000"/>
          </a:blip>
          <a:srcRect l="19927" t="11996" r="26059" b="16977"/>
          <a:stretch>
            <a:fillRect/>
          </a:stretch>
        </p:blipFill>
        <p:spPr bwMode="auto">
          <a:xfrm>
            <a:off x="5220072" y="908720"/>
            <a:ext cx="3214710" cy="2928958"/>
          </a:xfrm>
          <a:prstGeom prst="ellipse">
            <a:avLst/>
          </a:prstGeom>
          <a:noFill/>
          <a:ln w="28575">
            <a:solidFill>
              <a:srgbClr val="FFFF00"/>
            </a:solidFill>
          </a:ln>
        </p:spPr>
      </p:pic>
      <p:sp>
        <p:nvSpPr>
          <p:cNvPr id="6" name="Прямоугольник 5"/>
          <p:cNvSpPr/>
          <p:nvPr/>
        </p:nvSpPr>
        <p:spPr>
          <a:xfrm>
            <a:off x="2626595" y="0"/>
            <a:ext cx="38908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«ИНДЮК»</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313" name="Rectangle 1"/>
          <p:cNvSpPr>
            <a:spLocks noChangeArrowheads="1"/>
          </p:cNvSpPr>
          <p:nvPr/>
        </p:nvSpPr>
        <p:spPr bwMode="auto">
          <a:xfrm>
            <a:off x="467544" y="939000"/>
            <a:ext cx="80648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Вдруг язычок увидел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 грозного и сердитого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индюка.</a:t>
            </a:r>
            <a:endParaRPr kumimoji="0" lang="ru-RU" sz="2800" b="0"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Индюк страшно ругался.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Давай покажем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F0000"/>
                </a:solidFill>
                <a:effectLst/>
                <a:ea typeface="Calibri" pitchFamily="34" charset="0"/>
                <a:cs typeface="Times New Roman" pitchFamily="18" charset="0"/>
              </a:rPr>
              <a:t>как ругался индюк.</a:t>
            </a:r>
            <a:endParaRPr kumimoji="0" lang="ru-RU" sz="2800" b="0" i="0" u="none" strike="noStrike" cap="none" normalizeH="0" baseline="0" dirty="0" smtClean="0">
              <a:ln>
                <a:noFill/>
              </a:ln>
              <a:solidFill>
                <a:srgbClr val="FF0000"/>
              </a:solidFill>
              <a:effectLst/>
              <a:cs typeface="Arial" pitchFamily="34" charset="0"/>
            </a:endParaRPr>
          </a:p>
        </p:txBody>
      </p:sp>
      <p:sp>
        <p:nvSpPr>
          <p:cNvPr id="12" name="Прямоугольник 11"/>
          <p:cNvSpPr/>
          <p:nvPr/>
        </p:nvSpPr>
        <p:spPr>
          <a:xfrm>
            <a:off x="3779912" y="3861048"/>
            <a:ext cx="5364088" cy="138499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 – индюк</a:t>
            </a:r>
          </a:p>
          <a:p>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балды-балда</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Разбегайтесь кто куда.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Прямоугольник 12"/>
          <p:cNvSpPr/>
          <p:nvPr/>
        </p:nvSpPr>
        <p:spPr>
          <a:xfrm>
            <a:off x="3635896" y="5445224"/>
            <a:ext cx="4680520" cy="1846659"/>
          </a:xfrm>
          <a:prstGeom prst="rect">
            <a:avLst/>
          </a:prstGeom>
        </p:spPr>
        <p:txBody>
          <a:bodyPr wrap="square">
            <a:spAutoFit/>
          </a:bodyPr>
          <a:lstStyle/>
          <a:p>
            <a:r>
              <a:rPr lang="ru-RU" sz="2400" b="1" i="1" dirty="0" smtClean="0">
                <a:solidFill>
                  <a:srgbClr val="7030A0"/>
                </a:solidFill>
              </a:rPr>
              <a:t>Описание упражнения: </a:t>
            </a:r>
            <a:r>
              <a:rPr lang="ru-RU" b="1" i="1" dirty="0" smtClean="0">
                <a:solidFill>
                  <a:srgbClr val="7030A0"/>
                </a:solidFill>
              </a:rPr>
              <a:t>улыбнуться, открыть рот, язык поднять к верхней губе и загнуть вверх, двигать языком по верхней губе вперёд-назад, произнося: была-была-была</a:t>
            </a:r>
            <a:endParaRPr lang="ru-RU" b="1" i="1" dirty="0">
              <a:solidFill>
                <a:srgbClr val="7030A0"/>
              </a:solidFill>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idx="4294967295"/>
          </p:nvPr>
        </p:nvSpPr>
        <p:spPr>
          <a:xfrm>
            <a:off x="0" y="0"/>
            <a:ext cx="8229600" cy="1557338"/>
          </a:xfrm>
        </p:spPr>
        <p:txBody>
          <a:bodyPr>
            <a:normAutofit fontScale="90000"/>
          </a:bodyPr>
          <a:lstStyle/>
          <a:p>
            <a:r>
              <a:rPr lang="ru-RU" sz="67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«Парус»</a:t>
            </a:r>
            <a:r>
              <a:rPr lang="ru-RU" b="1" dirty="0" smtClean="0">
                <a:solidFill>
                  <a:srgbClr val="002060"/>
                </a:solidFill>
              </a:rPr>
              <a:t/>
            </a:r>
            <a:br>
              <a:rPr lang="ru-RU" b="1" dirty="0" smtClean="0">
                <a:solidFill>
                  <a:srgbClr val="002060"/>
                </a:solidFill>
              </a:rPr>
            </a:br>
            <a:r>
              <a:rPr lang="ru-RU" sz="2700" b="1" i="1" dirty="0" smtClean="0">
                <a:solidFill>
                  <a:srgbClr val="002060"/>
                </a:solidFill>
              </a:rPr>
              <a:t>Цель: развивать растяжку подъязычной связки; умение расслаблять мышцы языка в приподнятом положении.</a:t>
            </a:r>
            <a:endParaRPr lang="ru-RU" sz="2700" b="1" i="1" dirty="0">
              <a:solidFill>
                <a:srgbClr val="002060"/>
              </a:solidFill>
            </a:endParaRPr>
          </a:p>
        </p:txBody>
      </p:sp>
      <p:pic>
        <p:nvPicPr>
          <p:cNvPr id="6" name="Рисунок 5" descr="image020"/>
          <p:cNvPicPr/>
          <p:nvPr/>
        </p:nvPicPr>
        <p:blipFill>
          <a:blip r:embed="rId3" cstate="print"/>
          <a:srcRect l="5937" t="15682" r="54431" b="7955"/>
          <a:stretch>
            <a:fillRect/>
          </a:stretch>
        </p:blipFill>
        <p:spPr bwMode="auto">
          <a:xfrm>
            <a:off x="323528" y="1844824"/>
            <a:ext cx="2352675" cy="3200400"/>
          </a:xfrm>
          <a:prstGeom prst="rect">
            <a:avLst/>
          </a:prstGeom>
          <a:noFill/>
          <a:ln w="9525">
            <a:noFill/>
            <a:miter lim="800000"/>
            <a:headEnd/>
            <a:tailEnd/>
          </a:ln>
        </p:spPr>
      </p:pic>
      <p:pic>
        <p:nvPicPr>
          <p:cNvPr id="11" name="Picture 3" descr="C:\Documents and Settings\Admin\Рабочий стол\Новая папка\DSCF2286.jpg"/>
          <p:cNvPicPr>
            <a:picLocks noChangeAspect="1" noChangeArrowheads="1"/>
          </p:cNvPicPr>
          <p:nvPr/>
        </p:nvPicPr>
        <p:blipFill>
          <a:blip r:embed="rId4" cstate="print">
            <a:lum bright="-20000" contrast="10000"/>
          </a:blip>
          <a:srcRect l="34610" t="20519" r="26324" b="25815"/>
          <a:stretch>
            <a:fillRect/>
          </a:stretch>
        </p:blipFill>
        <p:spPr bwMode="auto">
          <a:xfrm>
            <a:off x="6516216" y="4725144"/>
            <a:ext cx="2357454" cy="2428892"/>
          </a:xfrm>
          <a:prstGeom prst="roundRect">
            <a:avLst/>
          </a:prstGeom>
          <a:noFill/>
          <a:ln w="28575">
            <a:solidFill>
              <a:srgbClr val="FFFF00"/>
            </a:solidFill>
          </a:ln>
        </p:spPr>
      </p:pic>
      <p:sp>
        <p:nvSpPr>
          <p:cNvPr id="1025" name="Rectangle 1"/>
          <p:cNvSpPr>
            <a:spLocks noChangeArrowheads="1"/>
          </p:cNvSpPr>
          <p:nvPr/>
        </p:nvSpPr>
        <p:spPr bwMode="auto">
          <a:xfrm>
            <a:off x="3059832" y="1849551"/>
            <a:ext cx="608416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Тут Язычок увидел лодочку с парусом. Она была очень красивая, с розовым парусом.</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Давай покажем, какой был парус у лодочки.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Лодочка под парусом по реке плывет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На прогулку лодочка Язычок зовет.</a:t>
            </a:r>
            <a:endParaRPr kumimoji="0" lang="ru-RU" sz="24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Arial" pitchFamily="34" charset="0"/>
            </a:endParaRPr>
          </a:p>
        </p:txBody>
      </p:sp>
      <p:sp>
        <p:nvSpPr>
          <p:cNvPr id="1026" name="Rectangle 2"/>
          <p:cNvSpPr>
            <a:spLocks noChangeArrowheads="1"/>
          </p:cNvSpPr>
          <p:nvPr/>
        </p:nvSpPr>
        <p:spPr bwMode="auto">
          <a:xfrm>
            <a:off x="539552" y="4793367"/>
            <a:ext cx="583264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Описание: улыбнуться, широко раскрыть рот, широкий кончик языка поставить за передние верхние зубы на бугорки, спинку немного прогнуть вперед, боковые края прижать к верхним коренным зубам. Удерживать язык в таком положении на счет от 1 до 10.</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Выполнять 2-3 раза.</a:t>
            </a:r>
            <a:endParaRPr kumimoji="0" lang="ru-RU" sz="2000" b="1"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457200" y="0"/>
            <a:ext cx="8229600" cy="1700808"/>
          </a:xfrm>
        </p:spPr>
        <p:txBody>
          <a:bodyPr>
            <a:normAutofit fontScale="90000"/>
          </a:bodyPr>
          <a:lstStyle/>
          <a:p>
            <a:r>
              <a:rPr lang="ru-RU"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«Качели»</a:t>
            </a:r>
            <a:r>
              <a:rPr lang="ru-RU" b="1" dirty="0" smtClean="0">
                <a:solidFill>
                  <a:srgbClr val="002060"/>
                </a:solidFill>
              </a:rPr>
              <a:t/>
            </a:r>
            <a:br>
              <a:rPr lang="ru-RU" b="1" dirty="0" smtClean="0">
                <a:solidFill>
                  <a:srgbClr val="002060"/>
                </a:solidFill>
              </a:rPr>
            </a:br>
            <a:r>
              <a:rPr lang="ru-RU" sz="2400" b="1" i="1" dirty="0" smtClean="0">
                <a:solidFill>
                  <a:srgbClr val="002060"/>
                </a:solidFill>
              </a:rPr>
              <a:t>Цель: упражнять в быстрой смене движений кончика языка, отрабатывать координацию движений языка (вверх, вниз).</a:t>
            </a:r>
            <a:endParaRPr lang="ru-RU" sz="2400" b="1" i="1" dirty="0">
              <a:solidFill>
                <a:srgbClr val="002060"/>
              </a:solidFill>
            </a:endParaRPr>
          </a:p>
        </p:txBody>
      </p:sp>
      <p:pic>
        <p:nvPicPr>
          <p:cNvPr id="8" name="Picture 2" descr="C:\Documents and Settings\Admin\Рабочий стол\Новая папка\DSCF2268.jpg"/>
          <p:cNvPicPr>
            <a:picLocks noGrp="1" noChangeAspect="1" noChangeArrowheads="1"/>
          </p:cNvPicPr>
          <p:nvPr>
            <p:ph idx="1"/>
          </p:nvPr>
        </p:nvPicPr>
        <p:blipFill>
          <a:blip r:embed="rId3" cstate="print">
            <a:lum bright="-20000" contrast="10000"/>
          </a:blip>
          <a:srcRect l="8475" t="18432" r="7475" b="24746"/>
          <a:stretch>
            <a:fillRect/>
          </a:stretch>
        </p:blipFill>
        <p:spPr bwMode="auto">
          <a:xfrm rot="5400000">
            <a:off x="6113503" y="3759705"/>
            <a:ext cx="3356441" cy="2262983"/>
          </a:xfrm>
          <a:prstGeom prst="roundRect">
            <a:avLst/>
          </a:prstGeom>
          <a:noFill/>
          <a:ln w="28575">
            <a:solidFill>
              <a:srgbClr val="FFFF00"/>
            </a:solidFill>
          </a:ln>
        </p:spPr>
      </p:pic>
      <p:pic>
        <p:nvPicPr>
          <p:cNvPr id="9" name="Picture 3" descr="C:\Documents and Settings\Admin\Рабочий стол\Новая папка\DSCF2269.jpg"/>
          <p:cNvPicPr>
            <a:picLocks noChangeAspect="1" noChangeArrowheads="1"/>
          </p:cNvPicPr>
          <p:nvPr/>
        </p:nvPicPr>
        <p:blipFill>
          <a:blip r:embed="rId4" cstate="print">
            <a:lum bright="-10000" contrast="10000"/>
          </a:blip>
          <a:srcRect/>
          <a:stretch>
            <a:fillRect/>
          </a:stretch>
        </p:blipFill>
        <p:spPr bwMode="auto">
          <a:xfrm rot="5400000">
            <a:off x="-50858" y="1859170"/>
            <a:ext cx="3583259" cy="2834487"/>
          </a:xfrm>
          <a:prstGeom prst="roundRect">
            <a:avLst/>
          </a:prstGeom>
          <a:noFill/>
          <a:ln w="28575">
            <a:solidFill>
              <a:srgbClr val="FFFF00"/>
            </a:solidFill>
          </a:ln>
        </p:spPr>
      </p:pic>
      <p:sp>
        <p:nvSpPr>
          <p:cNvPr id="8193" name="Rectangle 1"/>
          <p:cNvSpPr>
            <a:spLocks noChangeArrowheads="1"/>
          </p:cNvSpPr>
          <p:nvPr/>
        </p:nvSpPr>
        <p:spPr bwMode="auto">
          <a:xfrm>
            <a:off x="3707904" y="1889550"/>
            <a:ext cx="54360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Покатался язычок на лодочке и увидел на берегу качели:</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На качелях оказался, вверх взлетел</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И вниз спускался</a:t>
            </a:r>
            <a:endParaRPr kumimoji="0" lang="ru-RU" sz="2400" b="0" i="0" u="none" strike="noStrike" cap="none" normalizeH="0" baseline="0" dirty="0" smtClean="0">
              <a:ln>
                <a:noFill/>
              </a:ln>
              <a:solidFill>
                <a:schemeClr val="accent1">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Весело качаться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50000"/>
                  </a:schemeClr>
                </a:solidFill>
                <a:effectLst/>
                <a:ea typeface="Calibri" pitchFamily="34" charset="0"/>
                <a:cs typeface="Times New Roman" pitchFamily="18" charset="0"/>
              </a:rPr>
              <a:t> на качелях!!!! </a:t>
            </a:r>
            <a:endParaRPr kumimoji="0" lang="ru-RU" sz="2400" b="0" i="0" u="none" strike="noStrike" cap="none" normalizeH="0" baseline="0" dirty="0" smtClean="0">
              <a:ln>
                <a:noFill/>
              </a:ln>
              <a:solidFill>
                <a:schemeClr val="accent1">
                  <a:lumMod val="50000"/>
                </a:schemeClr>
              </a:solidFill>
              <a:effectLst/>
              <a:cs typeface="Arial" pitchFamily="34" charset="0"/>
            </a:endParaRPr>
          </a:p>
        </p:txBody>
      </p:sp>
      <p:sp>
        <p:nvSpPr>
          <p:cNvPr id="8194" name="Rectangle 2"/>
          <p:cNvSpPr>
            <a:spLocks noChangeArrowheads="1"/>
          </p:cNvSpPr>
          <p:nvPr/>
        </p:nvSpPr>
        <p:spPr bwMode="auto">
          <a:xfrm>
            <a:off x="395536" y="5108899"/>
            <a:ext cx="874846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Описание: </a:t>
            </a:r>
            <a:r>
              <a:rPr kumimoji="0" lang="ru-RU" sz="2000" b="1" i="1" u="none" strike="noStrike" cap="none" normalizeH="0" baseline="0" dirty="0" err="1" smtClean="0">
                <a:ln>
                  <a:noFill/>
                </a:ln>
                <a:solidFill>
                  <a:srgbClr val="7030A0"/>
                </a:solidFill>
                <a:effectLst/>
                <a:ea typeface="Calibri" pitchFamily="34" charset="0"/>
                <a:cs typeface="Times New Roman" pitchFamily="18" charset="0"/>
              </a:rPr>
              <a:t>улыбнуться,рот</a:t>
            </a:r>
            <a:r>
              <a:rPr kumimoji="0" lang="ru-RU" sz="2000" b="1" i="1" u="none" strike="noStrike" cap="none" normalizeH="0" baseline="0" dirty="0" smtClean="0">
                <a:ln>
                  <a:noFill/>
                </a:ln>
                <a:solidFill>
                  <a:srgbClr val="7030A0"/>
                </a:solidFill>
                <a:effectLst/>
                <a:ea typeface="Calibri" pitchFamily="34" charset="0"/>
                <a:cs typeface="Times New Roman" pitchFamily="18" charset="0"/>
              </a:rPr>
              <a:t> широко открыт.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На счет «раз»-опустить кончик языка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за нижние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«два» - поднять язык за верхние зубы.</a:t>
            </a:r>
            <a:endParaRPr kumimoji="0" lang="ru-RU" sz="2000" b="0" i="1" u="none" strike="noStrike" cap="none" normalizeH="0" baseline="0" dirty="0" smtClean="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7030A0"/>
                </a:solidFill>
                <a:effectLst/>
                <a:ea typeface="Calibri" pitchFamily="34" charset="0"/>
                <a:cs typeface="Times New Roman" pitchFamily="18" charset="0"/>
              </a:rPr>
              <a:t>Выполнить 4-6 раз.</a:t>
            </a:r>
            <a:endParaRPr kumimoji="0" lang="ru-RU" sz="2000" b="0" i="1" u="none" strike="noStrike" cap="none" normalizeH="0" baseline="0" dirty="0" smtClean="0">
              <a:ln>
                <a:noFill/>
              </a:ln>
              <a:solidFill>
                <a:srgbClr val="7030A0"/>
              </a:solidFill>
              <a:effectLst/>
              <a:cs typeface="Arial" pitchFamily="34" charset="0"/>
            </a:endParaRPr>
          </a:p>
        </p:txBody>
      </p:sp>
    </p:spTree>
  </p:cSld>
  <p:clrMapOvr>
    <a:masterClrMapping/>
  </p:clrMapOvr>
  <p:transition>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357158" y="260648"/>
            <a:ext cx="8229600" cy="2088232"/>
          </a:xfrm>
        </p:spPr>
        <p:txBody>
          <a:bodyPr>
            <a:normAutofit fontScale="90000"/>
          </a:bodyPr>
          <a:lstStyle/>
          <a:p>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«РАСЧЁСКА»</a:t>
            </a:r>
            <a:r>
              <a:rPr lang="ru-RU" sz="2800" b="1" dirty="0" smtClean="0">
                <a:solidFill>
                  <a:srgbClr val="002060"/>
                </a:solidFill>
              </a:rPr>
              <a:t/>
            </a:r>
            <a:br>
              <a:rPr lang="ru-RU" sz="2800" b="1" dirty="0" smtClean="0">
                <a:solidFill>
                  <a:srgbClr val="002060"/>
                </a:solidFill>
              </a:rPr>
            </a:br>
            <a:r>
              <a:rPr lang="ru-RU" sz="2800" b="1" dirty="0" smtClean="0">
                <a:solidFill>
                  <a:schemeClr val="accent4">
                    <a:lumMod val="50000"/>
                  </a:schemeClr>
                </a:solidFill>
                <a:latin typeface="+mn-lt"/>
              </a:rPr>
              <a:t>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a:t>
            </a:r>
            <a:endParaRPr lang="ru-RU" sz="2800" dirty="0">
              <a:solidFill>
                <a:schemeClr val="accent4">
                  <a:lumMod val="50000"/>
                </a:schemeClr>
              </a:solidFill>
              <a:latin typeface="+mn-lt"/>
            </a:endParaRPr>
          </a:p>
        </p:txBody>
      </p:sp>
      <p:sp>
        <p:nvSpPr>
          <p:cNvPr id="7" name="Прямоугольник 6"/>
          <p:cNvSpPr/>
          <p:nvPr/>
        </p:nvSpPr>
        <p:spPr>
          <a:xfrm>
            <a:off x="-2196752" y="0"/>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30262"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pic>
        <p:nvPicPr>
          <p:cNvPr id="9" name="Picture 3" descr="C:\Documents and Settings\Admin\Рабочий стол\Новая папка\DSCF2262.jpg"/>
          <p:cNvPicPr>
            <a:picLocks noChangeAspect="1" noChangeArrowheads="1"/>
          </p:cNvPicPr>
          <p:nvPr/>
        </p:nvPicPr>
        <p:blipFill>
          <a:blip r:embed="rId3" cstate="print">
            <a:lum bright="-30000" contrast="20000"/>
          </a:blip>
          <a:srcRect l="44081" t="13574" r="21589" b="40652"/>
          <a:stretch>
            <a:fillRect/>
          </a:stretch>
        </p:blipFill>
        <p:spPr bwMode="auto">
          <a:xfrm>
            <a:off x="6156176" y="2564904"/>
            <a:ext cx="2786082" cy="2571768"/>
          </a:xfrm>
          <a:prstGeom prst="ellipse">
            <a:avLst/>
          </a:prstGeom>
          <a:noFill/>
          <a:ln w="28575">
            <a:solidFill>
              <a:srgbClr val="FFFF00"/>
            </a:solidFill>
          </a:ln>
        </p:spPr>
      </p:pic>
      <p:pic>
        <p:nvPicPr>
          <p:cNvPr id="10" name="Picture 2" descr="C:\Documents and Settings\Admin\Рабочий стол\Новая папка\DSCF2263.jpg"/>
          <p:cNvPicPr>
            <a:picLocks noChangeAspect="1" noChangeArrowheads="1"/>
          </p:cNvPicPr>
          <p:nvPr/>
        </p:nvPicPr>
        <p:blipFill>
          <a:blip r:embed="rId4" cstate="print">
            <a:lum bright="-30000"/>
          </a:blip>
          <a:srcRect/>
          <a:stretch>
            <a:fillRect/>
          </a:stretch>
        </p:blipFill>
        <p:spPr bwMode="auto">
          <a:xfrm rot="5400000">
            <a:off x="215801" y="2528615"/>
            <a:ext cx="2571768" cy="2500330"/>
          </a:xfrm>
          <a:prstGeom prst="roundRect">
            <a:avLst/>
          </a:prstGeom>
          <a:noFill/>
          <a:ln w="28575">
            <a:solidFill>
              <a:srgbClr val="FFFF00"/>
            </a:solidFill>
          </a:ln>
        </p:spPr>
      </p:pic>
      <p:sp>
        <p:nvSpPr>
          <p:cNvPr id="11" name="Прямоугольник 10"/>
          <p:cNvSpPr/>
          <p:nvPr/>
        </p:nvSpPr>
        <p:spPr>
          <a:xfrm>
            <a:off x="3347864" y="2204865"/>
            <a:ext cx="3510136" cy="3477875"/>
          </a:xfrm>
          <a:prstGeom prst="rect">
            <a:avLst/>
          </a:prstGeom>
        </p:spPr>
        <p:txBody>
          <a:bodyPr wrap="square">
            <a:spAutoFit/>
          </a:bodyPr>
          <a:lstStyle/>
          <a:p>
            <a:r>
              <a:rPr lang="ru-RU" dirty="0" smtClean="0">
                <a:solidFill>
                  <a:srgbClr val="002060"/>
                </a:solidFill>
              </a:rPr>
              <a:t/>
            </a:r>
            <a:br>
              <a:rPr lang="ru-RU" dirty="0" smtClean="0">
                <a:solidFill>
                  <a:srgbClr val="002060"/>
                </a:solidFill>
              </a:rPr>
            </a:br>
            <a:r>
              <a:rPr lang="ru-RU" sz="2400" b="1" dirty="0" smtClean="0">
                <a:solidFill>
                  <a:srgbClr val="C00000"/>
                </a:solidFill>
              </a:rPr>
              <a:t>С волосами я дружу,</a:t>
            </a:r>
            <a:br>
              <a:rPr lang="ru-RU" sz="2400" b="1" dirty="0" smtClean="0">
                <a:solidFill>
                  <a:srgbClr val="C00000"/>
                </a:solidFill>
              </a:rPr>
            </a:br>
            <a:r>
              <a:rPr lang="ru-RU" sz="2400" b="1" dirty="0" smtClean="0">
                <a:solidFill>
                  <a:srgbClr val="C00000"/>
                </a:solidFill>
              </a:rPr>
              <a:t>Их в порядок привожу.</a:t>
            </a:r>
            <a:br>
              <a:rPr lang="ru-RU" sz="2400" b="1" dirty="0" smtClean="0">
                <a:solidFill>
                  <a:srgbClr val="C00000"/>
                </a:solidFill>
              </a:rPr>
            </a:br>
            <a:r>
              <a:rPr lang="ru-RU" sz="2400" b="1" dirty="0" smtClean="0">
                <a:solidFill>
                  <a:srgbClr val="C00000"/>
                </a:solidFill>
              </a:rPr>
              <a:t> Благодарна мне причёска</a:t>
            </a:r>
            <a:br>
              <a:rPr lang="ru-RU" sz="2400" b="1" dirty="0" smtClean="0">
                <a:solidFill>
                  <a:srgbClr val="C00000"/>
                </a:solidFill>
              </a:rPr>
            </a:br>
            <a:r>
              <a:rPr lang="ru-RU" sz="2400" b="1" dirty="0" smtClean="0">
                <a:solidFill>
                  <a:srgbClr val="C00000"/>
                </a:solidFill>
              </a:rPr>
              <a:t>А зовут меня … (расчёска).</a:t>
            </a:r>
          </a:p>
          <a:p>
            <a:endParaRPr lang="ru-RU" sz="1600" dirty="0" smtClean="0">
              <a:solidFill>
                <a:srgbClr val="002060"/>
              </a:solidFill>
            </a:endParaRPr>
          </a:p>
          <a:p>
            <a:endParaRPr lang="ru-RU" dirty="0"/>
          </a:p>
        </p:txBody>
      </p:sp>
      <p:sp>
        <p:nvSpPr>
          <p:cNvPr id="12" name="Прямоугольник 11"/>
          <p:cNvSpPr/>
          <p:nvPr/>
        </p:nvSpPr>
        <p:spPr>
          <a:xfrm>
            <a:off x="467544" y="5445224"/>
            <a:ext cx="7920880" cy="1015663"/>
          </a:xfrm>
          <a:prstGeom prst="rect">
            <a:avLst/>
          </a:prstGeom>
        </p:spPr>
        <p:txBody>
          <a:bodyPr wrap="square">
            <a:spAutoFit/>
          </a:bodyPr>
          <a:lstStyle/>
          <a:p>
            <a:r>
              <a:rPr lang="ru-RU" sz="2000" b="1" i="1" dirty="0" smtClean="0">
                <a:solidFill>
                  <a:srgbClr val="7030A0"/>
                </a:solidFill>
              </a:rPr>
              <a:t>Описание упражнения: улыбнуться, закусить язык зубами. «Протаскивать» язык между зубами вперёд-назад, как бы «причёсывая» его. </a:t>
            </a:r>
            <a:endParaRPr lang="ru-RU" sz="2000" b="1" i="1" dirty="0">
              <a:solidFill>
                <a:srgbClr val="7030A0"/>
              </a:solidFill>
            </a:endParaRPr>
          </a:p>
        </p:txBody>
      </p:sp>
    </p:spTree>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7643794"/>
          </a:xfrm>
          <a:prstGeom prst="rect">
            <a:avLst/>
          </a:prstGeom>
          <a:noFill/>
        </p:spPr>
      </p:pic>
      <p:sp>
        <p:nvSpPr>
          <p:cNvPr id="2" name="Заголовок 1"/>
          <p:cNvSpPr>
            <a:spLocks noGrp="1"/>
          </p:cNvSpPr>
          <p:nvPr>
            <p:ph type="title"/>
          </p:nvPr>
        </p:nvSpPr>
        <p:spPr>
          <a:xfrm>
            <a:off x="1187624" y="188640"/>
            <a:ext cx="7499176" cy="1512168"/>
          </a:xfrm>
        </p:spPr>
        <p:txBody>
          <a:bodyPr>
            <a:noAutofit/>
          </a:bodyPr>
          <a:lstStyle/>
          <a:p>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«Прятки»</a:t>
            </a:r>
            <a:b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ru-RU" sz="5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Содержимое 9" descr="image024"/>
          <p:cNvPicPr>
            <a:picLocks noGrp="1"/>
          </p:cNvPicPr>
          <p:nvPr>
            <p:ph idx="1"/>
          </p:nvPr>
        </p:nvPicPr>
        <p:blipFill>
          <a:blip r:embed="rId3" cstate="print"/>
          <a:srcRect l="7857" t="14739" r="52218" b="14966"/>
          <a:stretch>
            <a:fillRect/>
          </a:stretch>
        </p:blipFill>
        <p:spPr bwMode="auto">
          <a:xfrm>
            <a:off x="179512" y="332656"/>
            <a:ext cx="2874959" cy="3575450"/>
          </a:xfrm>
          <a:prstGeom prst="rect">
            <a:avLst/>
          </a:prstGeom>
          <a:noFill/>
          <a:ln w="9525">
            <a:noFill/>
            <a:miter lim="800000"/>
            <a:headEnd/>
            <a:tailEnd/>
          </a:ln>
        </p:spPr>
      </p:pic>
      <p:sp>
        <p:nvSpPr>
          <p:cNvPr id="5" name="Прямоугольник 4"/>
          <p:cNvSpPr/>
          <p:nvPr/>
        </p:nvSpPr>
        <p:spPr>
          <a:xfrm>
            <a:off x="3275856" y="836712"/>
            <a:ext cx="5616624" cy="3108543"/>
          </a:xfrm>
          <a:prstGeom prst="rect">
            <a:avLst/>
          </a:prstGeom>
        </p:spPr>
        <p:txBody>
          <a:bodyPr wrap="square">
            <a:spAutoFit/>
          </a:bodyPr>
          <a:lstStyle/>
          <a:p>
            <a:r>
              <a:rPr lang="ru-RU" sz="2400" b="1" i="1" dirty="0" smtClean="0">
                <a:solidFill>
                  <a:srgbClr val="7030A0"/>
                </a:solidFill>
              </a:rPr>
              <a:t>Цель: артикуляция корня языка.</a:t>
            </a:r>
          </a:p>
          <a:p>
            <a:endParaRPr lang="ru-RU" sz="2800" dirty="0" smtClean="0"/>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 успел язычок покачаться , как друзья позвали его в прятки играть.</a:t>
            </a:r>
          </a:p>
          <a:p>
            <a:endPar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Язычок играет в прятки-</a:t>
            </a:r>
          </a:p>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Поиграйте с ним ребятки!</a:t>
            </a:r>
          </a:p>
        </p:txBody>
      </p:sp>
      <p:sp>
        <p:nvSpPr>
          <p:cNvPr id="6" name="Прямоугольник 5"/>
          <p:cNvSpPr/>
          <p:nvPr/>
        </p:nvSpPr>
        <p:spPr>
          <a:xfrm>
            <a:off x="395536" y="4365104"/>
            <a:ext cx="8208912" cy="1938992"/>
          </a:xfrm>
          <a:prstGeom prst="rect">
            <a:avLst/>
          </a:prstGeom>
        </p:spPr>
        <p:txBody>
          <a:bodyPr wrap="square">
            <a:spAutoFit/>
          </a:bodyPr>
          <a:lstStyle/>
          <a:p>
            <a:r>
              <a:rPr lang="ru-RU" sz="2400" b="1" i="1" dirty="0" smtClean="0">
                <a:solidFill>
                  <a:srgbClr val="7030A0"/>
                </a:solidFill>
              </a:rPr>
              <a:t>Описание: улыбнуться, </a:t>
            </a:r>
          </a:p>
          <a:p>
            <a:r>
              <a:rPr lang="ru-RU" sz="2400" b="1" i="1" dirty="0" smtClean="0">
                <a:solidFill>
                  <a:srgbClr val="7030A0"/>
                </a:solidFill>
              </a:rPr>
              <a:t>приоткрыть рот, при опущенном кончике отодвигать язык как можно дальше вглубь рта, затем приближать к передним нижним резцам.</a:t>
            </a:r>
          </a:p>
          <a:p>
            <a:r>
              <a:rPr lang="ru-RU" sz="2400" b="1" i="1" dirty="0" smtClean="0">
                <a:solidFill>
                  <a:srgbClr val="7030A0"/>
                </a:solidFill>
              </a:rPr>
              <a:t>Повторять 5-6 раз в медленном темпе.</a:t>
            </a:r>
            <a:endParaRPr lang="ru-RU" sz="2400" b="1" i="1" dirty="0">
              <a:solidFill>
                <a:srgbClr val="7030A0"/>
              </a:solidFill>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Мои документы\для оформления тит. листов рамочки\картинки для оформления\Картинки\0_c2_c563d0de_XL.jpe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67544" y="357166"/>
            <a:ext cx="8229600" cy="6500834"/>
          </a:xfrm>
        </p:spPr>
        <p:txBody>
          <a:bodyPr>
            <a:noAutofit/>
          </a:bodyPr>
          <a:lstStyle/>
          <a:p>
            <a:r>
              <a:rPr lang="ru-RU" sz="3000" b="1" i="1" dirty="0" smtClean="0">
                <a:solidFill>
                  <a:srgbClr val="C00000"/>
                </a:solidFill>
              </a:rPr>
              <a:t>Для чего нужна </a:t>
            </a:r>
            <a:br>
              <a:rPr lang="ru-RU" sz="3000" b="1" i="1" dirty="0" smtClean="0">
                <a:solidFill>
                  <a:srgbClr val="C00000"/>
                </a:solidFill>
              </a:rPr>
            </a:br>
            <a:r>
              <a:rPr lang="ru-RU" sz="3000" b="1" i="1" dirty="0" smtClean="0">
                <a:solidFill>
                  <a:srgbClr val="C00000"/>
                </a:solidFill>
              </a:rPr>
              <a:t>артикуляционная </a:t>
            </a:r>
            <a:r>
              <a:rPr lang="ru-RU" sz="3000" b="1" i="1" dirty="0" smtClean="0">
                <a:solidFill>
                  <a:srgbClr val="C00000"/>
                </a:solidFill>
                <a:latin typeface="Constantia" pitchFamily="18" charset="0"/>
              </a:rPr>
              <a:t>гимнастика</a:t>
            </a:r>
            <a:r>
              <a:rPr lang="ru-RU" sz="2000" b="1" i="1" dirty="0" smtClean="0">
                <a:solidFill>
                  <a:srgbClr val="C00000"/>
                </a:solidFill>
                <a:latin typeface="Constantia" pitchFamily="18" charset="0"/>
              </a:rPr>
              <a:t/>
            </a:r>
            <a:br>
              <a:rPr lang="ru-RU" sz="2000" b="1" i="1" dirty="0" smtClean="0">
                <a:solidFill>
                  <a:srgbClr val="C00000"/>
                </a:solidFill>
                <a:latin typeface="Constantia" pitchFamily="18" charset="0"/>
              </a:rPr>
            </a:br>
            <a:r>
              <a:rPr lang="ru-RU" sz="2200" b="1" dirty="0" smtClean="0">
                <a:solidFill>
                  <a:srgbClr val="C00000"/>
                </a:solidFill>
                <a:latin typeface="Constantia" pitchFamily="18" charset="0"/>
              </a:rPr>
              <a:t>Важную роль в формировании правильного произношения звуков играет чёткая, точная, координированная работа артикуляционного аппарата. Для выработки полноценных  </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и </a:t>
            </a:r>
            <a:r>
              <a:rPr lang="ru-RU" sz="2200" b="1" dirty="0" err="1" smtClean="0">
                <a:solidFill>
                  <a:srgbClr val="C00000"/>
                </a:solidFill>
                <a:latin typeface="Constantia" pitchFamily="18" charset="0"/>
              </a:rPr>
              <a:t>дифференцированности</a:t>
            </a:r>
            <a:r>
              <a:rPr lang="ru-RU" sz="2200" b="1" dirty="0" smtClean="0">
                <a:solidFill>
                  <a:srgbClr val="C00000"/>
                </a:solidFill>
                <a:latin typeface="Constantia" pitchFamily="18" charset="0"/>
              </a:rPr>
              <a:t> движений  органов, участвующих в речевом процессе.</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Общеизвестно, что недостатки устной речи могут</a:t>
            </a:r>
            <a:br>
              <a:rPr lang="ru-RU" sz="2200" b="1" dirty="0" smtClean="0">
                <a:solidFill>
                  <a:srgbClr val="C00000"/>
                </a:solidFill>
                <a:latin typeface="Constantia" pitchFamily="18" charset="0"/>
              </a:rPr>
            </a:br>
            <a:r>
              <a:rPr lang="ru-RU" sz="2200" b="1" dirty="0" smtClean="0">
                <a:solidFill>
                  <a:srgbClr val="C00000"/>
                </a:solidFill>
                <a:latin typeface="Constantia" pitchFamily="18" charset="0"/>
              </a:rPr>
              <a:t> привести к плохой успеваемости, поэтому работать над их  устранением нужно с раннего детства.</a:t>
            </a:r>
            <a:r>
              <a:rPr lang="ru-RU" sz="2200" dirty="0" smtClean="0">
                <a:solidFill>
                  <a:srgbClr val="C00000"/>
                </a:solidFill>
              </a:rPr>
              <a:t/>
            </a:r>
            <a:br>
              <a:rPr lang="ru-RU" sz="2200" dirty="0" smtClean="0">
                <a:solidFill>
                  <a:srgbClr val="C00000"/>
                </a:solidFill>
              </a:rPr>
            </a:br>
            <a:r>
              <a:rPr lang="ru-RU" sz="2000" dirty="0" smtClean="0">
                <a:solidFill>
                  <a:srgbClr val="C00000"/>
                </a:solidFill>
              </a:rPr>
              <a:t/>
            </a:r>
            <a:br>
              <a:rPr lang="ru-RU" sz="2000" dirty="0" smtClean="0">
                <a:solidFill>
                  <a:srgbClr val="C00000"/>
                </a:solidFill>
              </a:rPr>
            </a:br>
            <a:endParaRPr lang="ru-RU" sz="2000" b="1" dirty="0">
              <a:solidFill>
                <a:srgbClr val="C00000"/>
              </a:solidFill>
            </a:endParaRPr>
          </a:p>
        </p:txBody>
      </p:sp>
      <p:pic>
        <p:nvPicPr>
          <p:cNvPr id="8"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160285" y="-98067"/>
            <a:ext cx="1800138" cy="1915621"/>
          </a:xfrm>
          <a:prstGeom prst="rect">
            <a:avLst/>
          </a:prstGeom>
          <a:noFill/>
        </p:spPr>
      </p:pic>
      <p:pic>
        <p:nvPicPr>
          <p:cNvPr id="9" name="Picture 2" descr="C:\Documents and Settings\Admin\Мои документы\для оформления тит. листов рамочки\картинки для оформления\иконки\balloonp006.gif"/>
          <p:cNvPicPr>
            <a:picLocks noChangeAspect="1" noChangeArrowheads="1"/>
          </p:cNvPicPr>
          <p:nvPr/>
        </p:nvPicPr>
        <p:blipFill>
          <a:blip r:embed="rId3" cstate="print"/>
          <a:srcRect/>
          <a:stretch>
            <a:fillRect/>
          </a:stretch>
        </p:blipFill>
        <p:spPr bwMode="auto">
          <a:xfrm rot="996752">
            <a:off x="7616578" y="45949"/>
            <a:ext cx="1800138" cy="1915621"/>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8560" y="332656"/>
            <a:ext cx="7056784" cy="1008112"/>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53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«КИСКА СЕРДИТСЯ»</a:t>
            </a: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C:\Documents and Settings\Admin\Рабочий стол\Новая папка\DSCF2281.jpg"/>
          <p:cNvPicPr>
            <a:picLocks noGrp="1" noChangeAspect="1" noChangeArrowheads="1"/>
          </p:cNvPicPr>
          <p:nvPr>
            <p:ph idx="1"/>
          </p:nvPr>
        </p:nvPicPr>
        <p:blipFill>
          <a:blip r:embed="rId3" cstate="print">
            <a:lum bright="-10000" contrast="10000"/>
          </a:blip>
          <a:srcRect/>
          <a:stretch>
            <a:fillRect/>
          </a:stretch>
        </p:blipFill>
        <p:spPr bwMode="auto">
          <a:xfrm>
            <a:off x="179512" y="4005064"/>
            <a:ext cx="2802995" cy="2197097"/>
          </a:xfrm>
          <a:prstGeom prst="ellipse">
            <a:avLst/>
          </a:prstGeom>
          <a:noFill/>
          <a:ln w="28575">
            <a:solidFill>
              <a:srgbClr val="FFFF00"/>
            </a:solidFill>
          </a:ln>
        </p:spPr>
      </p:pic>
      <p:pic>
        <p:nvPicPr>
          <p:cNvPr id="6" name="Picture 2" descr="C:\Documents and Settings\Admin\Рабочий стол\Новая папка\DSCF2280.jpg"/>
          <p:cNvPicPr>
            <a:picLocks noChangeAspect="1" noChangeArrowheads="1"/>
          </p:cNvPicPr>
          <p:nvPr/>
        </p:nvPicPr>
        <p:blipFill>
          <a:blip r:embed="rId4" cstate="print">
            <a:lum bright="-10000" contrast="10000"/>
          </a:blip>
          <a:srcRect l="2556" t="18432" r="3924" b="16853"/>
          <a:stretch>
            <a:fillRect/>
          </a:stretch>
        </p:blipFill>
        <p:spPr bwMode="auto">
          <a:xfrm rot="5400000">
            <a:off x="6089868" y="903020"/>
            <a:ext cx="3571900" cy="2143140"/>
          </a:xfrm>
          <a:prstGeom prst="roundRect">
            <a:avLst/>
          </a:prstGeom>
          <a:noFill/>
          <a:ln w="28575">
            <a:solidFill>
              <a:srgbClr val="FFFF00"/>
            </a:solidFill>
          </a:ln>
        </p:spPr>
      </p:pic>
      <p:sp>
        <p:nvSpPr>
          <p:cNvPr id="8193" name="Rectangle 1"/>
          <p:cNvSpPr>
            <a:spLocks noChangeArrowheads="1"/>
          </p:cNvSpPr>
          <p:nvPr/>
        </p:nvSpPr>
        <p:spPr bwMode="auto">
          <a:xfrm>
            <a:off x="179512" y="1052939"/>
            <a:ext cx="65527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pitchFamily="34" charset="0"/>
                <a:cs typeface="Times New Roman" pitchFamily="18" charset="0"/>
              </a:rPr>
              <a:t>У язычка была любимая кошечка. Она ждала его около дома. Когда киска сердилась, то выгибала спинку. Давай покажем, как киска сердилась и выгибала спинку.</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Выгляни в окошечко - там увидишь кошечку,</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Кошка спинку выгнула, зашипела, прыгнула…</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Calibri" pitchFamily="34" charset="0"/>
                <a:cs typeface="Times New Roman" pitchFamily="18" charset="0"/>
              </a:rPr>
              <a:t>Рассердилась киска - не подходите близко!!</a:t>
            </a:r>
            <a:endParaRPr kumimoji="0" lang="ru-RU" sz="22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pitchFamily="34" charset="0"/>
            </a:endParaRPr>
          </a:p>
        </p:txBody>
      </p:sp>
      <p:sp>
        <p:nvSpPr>
          <p:cNvPr id="7" name="Прямоугольник 6"/>
          <p:cNvSpPr/>
          <p:nvPr/>
        </p:nvSpPr>
        <p:spPr>
          <a:xfrm>
            <a:off x="3059832" y="3789040"/>
            <a:ext cx="6084168" cy="2585323"/>
          </a:xfrm>
          <a:prstGeom prst="rect">
            <a:avLst/>
          </a:prstGeom>
        </p:spPr>
        <p:txBody>
          <a:bodyPr wrap="square">
            <a:spAutoFit/>
          </a:bodyPr>
          <a:lstStyle/>
          <a:p>
            <a:r>
              <a:rPr lang="ru-RU" b="1" i="1" dirty="0" smtClean="0">
                <a:solidFill>
                  <a:srgbClr val="7030A0"/>
                </a:solidFill>
              </a:rPr>
              <a:t>Описание упражнения: улыбнуться, открыть рот, кончик языка упереть за нижние зубы, «спинку» выгнуть, а боковые края прижать к верхним коренным зубам. Удерживать язык в таком положении под счёт до восьми, потом до десяти.</a:t>
            </a:r>
            <a:br>
              <a:rPr lang="ru-RU" b="1" i="1" dirty="0" smtClean="0">
                <a:solidFill>
                  <a:srgbClr val="7030A0"/>
                </a:solidFill>
              </a:rPr>
            </a:br>
            <a:r>
              <a:rPr lang="ru-RU" b="1" i="1" dirty="0" smtClean="0">
                <a:solidFill>
                  <a:srgbClr val="7030A0"/>
                </a:solidFill>
              </a:rPr>
              <a:t>Язык в положении «сердитая киска»; прижать его верхними зубами и «почесать» в направлении от корня языка к кончику. Повторить 5-6 раз</a:t>
            </a:r>
            <a:r>
              <a:rPr lang="ru-RU" dirty="0" smtClean="0"/>
              <a:t>.</a:t>
            </a:r>
            <a:endParaRPr lang="ru-RU" dirty="0"/>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339752" y="274638"/>
            <a:ext cx="6347048" cy="1138138"/>
          </a:xfrm>
        </p:spPr>
        <p:txBody>
          <a:bodyPr>
            <a:normAutofit fontScale="90000"/>
          </a:bodyPr>
          <a:lstStyle/>
          <a:p>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«ВКУСНОЕ ВАРЕНЬЕ»</a:t>
            </a:r>
            <a:b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8" name="Picture 2" descr="C:\Documents and Settings\Admin\Рабочий стол\Новая папка\DSCF2277.jpg"/>
          <p:cNvPicPr>
            <a:picLocks noGrp="1" noChangeAspect="1" noChangeArrowheads="1"/>
          </p:cNvPicPr>
          <p:nvPr>
            <p:ph idx="1"/>
          </p:nvPr>
        </p:nvPicPr>
        <p:blipFill>
          <a:blip r:embed="rId3" cstate="print"/>
          <a:srcRect/>
          <a:stretch>
            <a:fillRect/>
          </a:stretch>
        </p:blipFill>
        <p:spPr bwMode="auto">
          <a:xfrm>
            <a:off x="6012160" y="3501008"/>
            <a:ext cx="2786082" cy="2428892"/>
          </a:xfrm>
          <a:prstGeom prst="roundRect">
            <a:avLst/>
          </a:prstGeom>
          <a:noFill/>
          <a:ln w="28575">
            <a:solidFill>
              <a:srgbClr val="FFFF00"/>
            </a:solidFill>
          </a:ln>
        </p:spPr>
      </p:pic>
      <p:pic>
        <p:nvPicPr>
          <p:cNvPr id="9" name="Picture 3" descr="C:\Documents and Settings\Admin\Рабочий стол\Новая папка\DSCF2276.jpg"/>
          <p:cNvPicPr>
            <a:picLocks noChangeAspect="1" noChangeArrowheads="1"/>
          </p:cNvPicPr>
          <p:nvPr/>
        </p:nvPicPr>
        <p:blipFill>
          <a:blip r:embed="rId4" cstate="print">
            <a:lum bright="-10000" contrast="10000"/>
          </a:blip>
          <a:srcRect l="9120" t="21402" r="7845" b="23354"/>
          <a:stretch>
            <a:fillRect/>
          </a:stretch>
        </p:blipFill>
        <p:spPr bwMode="auto">
          <a:xfrm rot="5400000">
            <a:off x="-427141" y="867301"/>
            <a:ext cx="3714776" cy="2357454"/>
          </a:xfrm>
          <a:prstGeom prst="roundRect">
            <a:avLst/>
          </a:prstGeom>
          <a:noFill/>
          <a:ln w="28575">
            <a:solidFill>
              <a:srgbClr val="FFFF00"/>
            </a:solidFill>
          </a:ln>
        </p:spPr>
      </p:pic>
      <p:sp>
        <p:nvSpPr>
          <p:cNvPr id="6" name="Прямоугольник 5"/>
          <p:cNvSpPr/>
          <p:nvPr/>
        </p:nvSpPr>
        <p:spPr>
          <a:xfrm>
            <a:off x="2843808" y="1196752"/>
            <a:ext cx="5400600" cy="255454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solidFill>
                  <a:srgbClr val="FF0000"/>
                </a:solidFill>
                <a:effectLst>
                  <a:outerShdw blurRad="50800" dist="39000" dir="5460000" algn="tl">
                    <a:srgbClr val="000000">
                      <a:alpha val="38000"/>
                    </a:srgbClr>
                  </a:outerShdw>
                </a:effectLst>
              </a:rPr>
              <a:t>Так проходит час другой Язычку пора домой. Пришел Язычок и решил чай с варением попить.</a:t>
            </a:r>
          </a:p>
          <a:p>
            <a:r>
              <a:rPr lang="ru-RU" sz="2000" b="1" dirty="0" smtClean="0">
                <a:ln w="11430"/>
                <a:solidFill>
                  <a:srgbClr val="FF0000"/>
                </a:solidFill>
                <a:effectLst>
                  <a:outerShdw blurRad="50800" dist="39000" dir="5460000" algn="tl">
                    <a:srgbClr val="000000">
                      <a:alpha val="38000"/>
                    </a:srgbClr>
                  </a:outerShdw>
                </a:effectLst>
              </a:rPr>
              <a:t>Очень любит Язычок вкусное варение,</a:t>
            </a:r>
          </a:p>
          <a:p>
            <a:r>
              <a:rPr lang="ru-RU" sz="2000" b="1" dirty="0" smtClean="0">
                <a:ln w="11430"/>
                <a:solidFill>
                  <a:srgbClr val="FF0000"/>
                </a:solidFill>
                <a:effectLst>
                  <a:outerShdw blurRad="50800" dist="39000" dir="5460000" algn="tl">
                    <a:srgbClr val="000000">
                      <a:alpha val="38000"/>
                    </a:srgbClr>
                  </a:outerShdw>
                </a:effectLst>
              </a:rPr>
              <a:t>Приготовил он друзьям это угощение.</a:t>
            </a:r>
          </a:p>
          <a:p>
            <a:r>
              <a:rPr lang="ru-RU" sz="2000" b="1" dirty="0" smtClean="0">
                <a:ln w="11430"/>
                <a:solidFill>
                  <a:srgbClr val="FF0000"/>
                </a:solidFill>
                <a:effectLst>
                  <a:outerShdw blurRad="50800" dist="39000" dir="5460000" algn="tl">
                    <a:srgbClr val="000000">
                      <a:alpha val="38000"/>
                    </a:srgbClr>
                  </a:outerShdw>
                </a:effectLst>
              </a:rPr>
              <a:t>Варение приятное, вкусное ароматное.</a:t>
            </a:r>
          </a:p>
          <a:p>
            <a:r>
              <a:rPr lang="ru-RU" sz="2000" b="1" dirty="0" smtClean="0">
                <a:ln w="11430"/>
                <a:solidFill>
                  <a:srgbClr val="FF0000"/>
                </a:solidFill>
                <a:effectLst>
                  <a:outerShdw blurRad="50800" dist="39000" dir="5460000" algn="tl">
                    <a:srgbClr val="000000">
                      <a:alpha val="38000"/>
                    </a:srgbClr>
                  </a:outerShdw>
                </a:effectLst>
              </a:rPr>
              <a:t>Язычок подними, варенье с губки оближи.</a:t>
            </a:r>
            <a:endParaRPr lang="ru-RU" sz="2000" b="1" dirty="0">
              <a:ln w="11430"/>
              <a:solidFill>
                <a:srgbClr val="FF0000"/>
              </a:solidFill>
              <a:effectLst>
                <a:outerShdw blurRad="50800" dist="39000" dir="5460000" algn="tl">
                  <a:srgbClr val="000000">
                    <a:alpha val="38000"/>
                  </a:srgbClr>
                </a:outerShdw>
              </a:effectLst>
            </a:endParaRPr>
          </a:p>
        </p:txBody>
      </p:sp>
      <p:sp>
        <p:nvSpPr>
          <p:cNvPr id="10" name="Прямоугольник 9"/>
          <p:cNvSpPr/>
          <p:nvPr/>
        </p:nvSpPr>
        <p:spPr>
          <a:xfrm>
            <a:off x="251520" y="3933056"/>
            <a:ext cx="6048672" cy="2862322"/>
          </a:xfrm>
          <a:prstGeom prst="rect">
            <a:avLst/>
          </a:prstGeom>
        </p:spPr>
        <p:txBody>
          <a:bodyPr wrap="square">
            <a:spAutoFit/>
          </a:bodyPr>
          <a:lstStyle/>
          <a:p>
            <a:r>
              <a:rPr lang="ru-RU" sz="2000" b="1" i="1" dirty="0" smtClean="0">
                <a:solidFill>
                  <a:srgbClr val="7030A0"/>
                </a:solidFill>
              </a:rPr>
              <a:t>Описание : улыбнуться, открыть рот, облизать языком верхнюю, а затем нижнюю губу по кругу. Выполнять в одну, а затем в другую сторону. Повторить 4-5 раз. </a:t>
            </a:r>
            <a:br>
              <a:rPr lang="ru-RU" sz="2000" b="1" i="1" dirty="0" smtClean="0">
                <a:solidFill>
                  <a:srgbClr val="7030A0"/>
                </a:solidFill>
              </a:rPr>
            </a:br>
            <a:r>
              <a:rPr lang="ru-RU" sz="2000" b="1" i="1" dirty="0" smtClean="0">
                <a:solidFill>
                  <a:srgbClr val="7030A0"/>
                </a:solidFill>
              </a:rPr>
              <a:t>Улыбнуться, открыть рот, не закрывая рот, облизать языком верхнюю губу, нижней губой стараться язык не поддерживать. Повторить 4-5 раз.</a:t>
            </a:r>
            <a:r>
              <a:rPr lang="ru-RU" sz="2000" b="1" i="1" dirty="0" smtClean="0"/>
              <a:t/>
            </a:r>
            <a:br>
              <a:rPr lang="ru-RU" sz="2000" b="1" i="1" dirty="0" smtClean="0"/>
            </a:br>
            <a:endParaRPr lang="ru-RU" sz="2000" b="1" i="1" dirty="0"/>
          </a:p>
        </p:txBody>
      </p:sp>
    </p:spTree>
  </p:cSld>
  <p:clrMapOvr>
    <a:masterClrMapping/>
  </p:clrMapOvr>
  <p:transition>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32656"/>
            <a:ext cx="8229600" cy="1080120"/>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ru-RU" sz="53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«ЧАШКА»</a:t>
            </a:r>
            <a:r>
              <a:rPr lang="ru-RU" sz="4000" b="1" dirty="0" smtClean="0">
                <a:ln w="50800"/>
                <a:solidFill>
                  <a:schemeClr val="bg1">
                    <a:shade val="50000"/>
                  </a:schemeClr>
                </a:solidFill>
              </a:rPr>
              <a:t/>
            </a:r>
            <a:br>
              <a:rPr lang="ru-RU" sz="4000" b="1" dirty="0" smtClean="0">
                <a:ln w="50800"/>
                <a:solidFill>
                  <a:schemeClr val="bg1">
                    <a:shade val="50000"/>
                  </a:schemeClr>
                </a:solidFill>
              </a:rPr>
            </a:br>
            <a:endParaRPr lang="ru-RU" b="1" dirty="0">
              <a:ln w="50800"/>
              <a:solidFill>
                <a:schemeClr val="bg1">
                  <a:shade val="50000"/>
                </a:schemeClr>
              </a:solidFill>
            </a:endParaRPr>
          </a:p>
        </p:txBody>
      </p:sp>
      <p:pic>
        <p:nvPicPr>
          <p:cNvPr id="9" name="Picture 2" descr="C:\Documents and Settings\Admin\Рабочий стол\Новая папка\DSCF2279.jpg"/>
          <p:cNvPicPr>
            <a:picLocks noGrp="1" noChangeAspect="1" noChangeArrowheads="1"/>
          </p:cNvPicPr>
          <p:nvPr>
            <p:ph idx="1"/>
          </p:nvPr>
        </p:nvPicPr>
        <p:blipFill>
          <a:blip r:embed="rId3" cstate="print">
            <a:lum bright="-10000" contrast="10000"/>
          </a:blip>
          <a:srcRect l="22805" t="8651" r="9850"/>
          <a:stretch>
            <a:fillRect/>
          </a:stretch>
        </p:blipFill>
        <p:spPr bwMode="auto">
          <a:xfrm rot="16200000">
            <a:off x="6720722" y="4376622"/>
            <a:ext cx="2286017" cy="2262981"/>
          </a:xfrm>
          <a:prstGeom prst="roundRect">
            <a:avLst/>
          </a:prstGeom>
          <a:noFill/>
          <a:ln w="28575">
            <a:solidFill>
              <a:srgbClr val="FFFF00"/>
            </a:solidFill>
          </a:ln>
        </p:spPr>
      </p:pic>
      <p:pic>
        <p:nvPicPr>
          <p:cNvPr id="10" name="Picture 3" descr="C:\Documents and Settings\Admin\Рабочий стол\Новая папка\DSCF2278.jpg"/>
          <p:cNvPicPr>
            <a:picLocks noChangeAspect="1" noChangeArrowheads="1"/>
          </p:cNvPicPr>
          <p:nvPr/>
        </p:nvPicPr>
        <p:blipFill>
          <a:blip r:embed="rId4" cstate="print">
            <a:lum bright="-10000" contrast="20000"/>
          </a:blip>
          <a:srcRect l="26324" t="10417" r="25140" b="24868"/>
          <a:stretch>
            <a:fillRect/>
          </a:stretch>
        </p:blipFill>
        <p:spPr bwMode="auto">
          <a:xfrm>
            <a:off x="395536" y="404664"/>
            <a:ext cx="2571768" cy="2857520"/>
          </a:xfrm>
          <a:prstGeom prst="roundRect">
            <a:avLst/>
          </a:prstGeom>
          <a:noFill/>
          <a:ln w="28575">
            <a:solidFill>
              <a:srgbClr val="FFFF00"/>
            </a:solidFill>
          </a:ln>
        </p:spPr>
      </p:pic>
      <p:sp>
        <p:nvSpPr>
          <p:cNvPr id="6" name="Прямоугольник 5"/>
          <p:cNvSpPr/>
          <p:nvPr/>
        </p:nvSpPr>
        <p:spPr>
          <a:xfrm>
            <a:off x="3059832" y="980728"/>
            <a:ext cx="5904656" cy="2954655"/>
          </a:xfrm>
          <a:prstGeom prst="rect">
            <a:avLst/>
          </a:prstGeom>
        </p:spPr>
        <p:txBody>
          <a:bodyPr wrap="square">
            <a:spAutoFit/>
          </a:bodyPr>
          <a:lstStyle/>
          <a:p>
            <a:r>
              <a:rPr lang="ru-RU" sz="2400" b="1" dirty="0" smtClean="0">
                <a:solidFill>
                  <a:srgbClr val="00B050"/>
                </a:solidFill>
              </a:rPr>
              <a:t>Поел Язычок варение и решил чаю выпить. Давай покажем, какая у него была красивая чашка.</a:t>
            </a:r>
          </a:p>
          <a:p>
            <a:r>
              <a:rPr lang="ru-RU" dirty="0" smtClean="0">
                <a:solidFill>
                  <a:srgbClr val="00B050"/>
                </a:solidFill>
              </a:rPr>
              <a:t/>
            </a:r>
            <a:br>
              <a:rPr lang="ru-RU" dirty="0" smtClean="0">
                <a:solidFill>
                  <a:srgbClr val="00B050"/>
                </a:solidFill>
              </a:rPr>
            </a:br>
            <a:r>
              <a:rPr lang="ru-RU" sz="2400" b="1" dirty="0" smtClean="0">
                <a:solidFill>
                  <a:srgbClr val="00B050"/>
                </a:solidFill>
              </a:rPr>
              <a:t>Вкусное варение поели </a:t>
            </a:r>
            <a:br>
              <a:rPr lang="ru-RU" sz="2400" b="1" dirty="0" smtClean="0">
                <a:solidFill>
                  <a:srgbClr val="00B050"/>
                </a:solidFill>
              </a:rPr>
            </a:br>
            <a:r>
              <a:rPr lang="ru-RU" sz="2400" b="1" dirty="0" smtClean="0">
                <a:solidFill>
                  <a:srgbClr val="00B050"/>
                </a:solidFill>
              </a:rPr>
              <a:t>Выпить чаю захотели. </a:t>
            </a:r>
            <a:br>
              <a:rPr lang="ru-RU" sz="2400" b="1" dirty="0" smtClean="0">
                <a:solidFill>
                  <a:srgbClr val="00B050"/>
                </a:solidFill>
              </a:rPr>
            </a:br>
            <a:r>
              <a:rPr lang="ru-RU" sz="2400" b="1" dirty="0" smtClean="0">
                <a:solidFill>
                  <a:srgbClr val="00B050"/>
                </a:solidFill>
              </a:rPr>
              <a:t>Язычок мы к носу тянем,</a:t>
            </a:r>
            <a:br>
              <a:rPr lang="ru-RU" sz="2400" b="1" dirty="0" smtClean="0">
                <a:solidFill>
                  <a:srgbClr val="00B050"/>
                </a:solidFill>
              </a:rPr>
            </a:br>
            <a:r>
              <a:rPr lang="ru-RU" sz="2400" b="1" dirty="0" smtClean="0">
                <a:solidFill>
                  <a:srgbClr val="00B050"/>
                </a:solidFill>
              </a:rPr>
              <a:t>Чашку с чаем представляем</a:t>
            </a:r>
            <a:r>
              <a:rPr lang="ru-RU" sz="2400" b="1" dirty="0" smtClean="0">
                <a:solidFill>
                  <a:srgbClr val="00240E"/>
                </a:solidFill>
              </a:rPr>
              <a:t>.</a:t>
            </a:r>
            <a:endParaRPr lang="ru-RU" sz="2400" b="1" dirty="0">
              <a:solidFill>
                <a:srgbClr val="00240E"/>
              </a:solidFill>
            </a:endParaRPr>
          </a:p>
        </p:txBody>
      </p:sp>
      <p:sp>
        <p:nvSpPr>
          <p:cNvPr id="7" name="Прямоугольник 6"/>
          <p:cNvSpPr/>
          <p:nvPr/>
        </p:nvSpPr>
        <p:spPr>
          <a:xfrm>
            <a:off x="179512" y="4077072"/>
            <a:ext cx="6678488" cy="1938992"/>
          </a:xfrm>
          <a:prstGeom prst="rect">
            <a:avLst/>
          </a:prstGeom>
        </p:spPr>
        <p:txBody>
          <a:bodyPr wrap="square">
            <a:spAutoFit/>
          </a:bodyPr>
          <a:lstStyle/>
          <a:p>
            <a:r>
              <a:rPr lang="ru-RU" sz="2000" b="1" i="1" dirty="0" smtClean="0">
                <a:solidFill>
                  <a:srgbClr val="002060"/>
                </a:solidFill>
              </a:rPr>
              <a:t>Описание : улыбнуться, открыть рот, высунуть язык и тянуть его к носу. Стараться. Чтобы бока языка были загнутые в виде чашечки (чтобы чай не проливался). Удерживать язык в таком положении под счёт до пяти, потом до десяти. Повторить 3-4 раза.</a:t>
            </a:r>
            <a:endParaRPr lang="ru-RU" sz="2000" b="1" i="1" dirty="0">
              <a:solidFill>
                <a:srgbClr val="002060"/>
              </a:solidFill>
            </a:endParaRP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57200" y="1916832"/>
            <a:ext cx="8229600" cy="4512564"/>
          </a:xfrm>
        </p:spPr>
        <p:txBody>
          <a:bodyPr>
            <a:normAutofit fontScale="90000"/>
          </a:bodyPr>
          <a:lstStyle/>
          <a:p>
            <a:r>
              <a:rPr lang="ru-RU" sz="3100" b="1" i="1" dirty="0" smtClean="0">
                <a:solidFill>
                  <a:srgbClr val="7030A0"/>
                </a:solidFill>
              </a:rPr>
              <a:t>         </a:t>
            </a:r>
            <a:br>
              <a:rPr lang="ru-RU" sz="3100" b="1" i="1" dirty="0" smtClean="0">
                <a:solidFill>
                  <a:srgbClr val="7030A0"/>
                </a:solidFill>
              </a:rPr>
            </a:br>
            <a:r>
              <a:rPr lang="ru-RU" sz="3100" b="1" i="1" dirty="0" smtClean="0">
                <a:solidFill>
                  <a:srgbClr val="7030A0"/>
                </a:solidFill>
              </a:rPr>
              <a:t/>
            </a:r>
            <a:br>
              <a:rPr lang="ru-RU" sz="3100" b="1" i="1" dirty="0" smtClean="0">
                <a:solidFill>
                  <a:srgbClr val="7030A0"/>
                </a:solidFill>
              </a:rPr>
            </a:br>
            <a:r>
              <a:rPr lang="ru-RU" sz="3100" b="1" i="1" dirty="0" smtClean="0">
                <a:solidFill>
                  <a:srgbClr val="7030A0"/>
                </a:solidFill>
              </a:rPr>
              <a:t>  </a:t>
            </a:r>
            <a:br>
              <a:rPr lang="ru-RU" sz="3100" b="1" i="1" dirty="0" smtClean="0">
                <a:solidFill>
                  <a:srgbClr val="7030A0"/>
                </a:solidFill>
              </a:rPr>
            </a:br>
            <a:r>
              <a:rPr lang="ru-RU" sz="3100" b="1" i="1" dirty="0" smtClean="0">
                <a:solidFill>
                  <a:srgbClr val="7030A0"/>
                </a:solidFill>
              </a:rPr>
              <a:t>Рекомендации по проведению артикуляционных упражнений</a:t>
            </a:r>
            <a:br>
              <a:rPr lang="ru-RU" sz="3100" b="1" i="1" dirty="0" smtClean="0">
                <a:solidFill>
                  <a:srgbClr val="7030A0"/>
                </a:solidFill>
              </a:rPr>
            </a:br>
            <a:r>
              <a:rPr lang="ru-RU" sz="2200" b="1" i="1" dirty="0" smtClean="0">
                <a:solidFill>
                  <a:srgbClr val="C00000"/>
                </a:solidFill>
              </a:rPr>
              <a:t/>
            </a:r>
            <a:br>
              <a:rPr lang="ru-RU" sz="2200" b="1" i="1" dirty="0" smtClean="0">
                <a:solidFill>
                  <a:srgbClr val="C00000"/>
                </a:solidFill>
              </a:rPr>
            </a:br>
            <a:r>
              <a:rPr lang="ru-RU" sz="2200" b="1" i="1" dirty="0" smtClean="0">
                <a:solidFill>
                  <a:srgbClr val="C00000"/>
                </a:solidFill>
              </a:rPr>
              <a:t>                        </a:t>
            </a:r>
            <a:r>
              <a:rPr lang="ru-RU" sz="2200" b="1" dirty="0" smtClean="0">
                <a:solidFill>
                  <a:srgbClr val="C00000"/>
                </a:solidFill>
                <a:latin typeface="Tahoma" pitchFamily="34" charset="0"/>
                <a:ea typeface="Tahoma" pitchFamily="34" charset="0"/>
                <a:cs typeface="Tahoma" pitchFamily="34" charset="0"/>
              </a:rPr>
              <a:t> </a:t>
            </a:r>
            <a:r>
              <a:rPr lang="ru-RU" sz="2700" b="1" dirty="0" smtClean="0">
                <a:solidFill>
                  <a:srgbClr val="C00000"/>
                </a:solidFill>
                <a:latin typeface="Times New Roman" pitchFamily="18" charset="0"/>
                <a:ea typeface="Tahoma" pitchFamily="34" charset="0"/>
                <a:cs typeface="Times New Roman" pitchFamily="18" charset="0"/>
              </a:rPr>
              <a:t>Сначала упражнения надо выполнять медленно, перед зеркалом, так как ребёнку необходим зрительный контроль.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После 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Затем темп упражнений можно увеличить и выполнять их под счёт.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Но при этом следите за тем, чтобы упражнения выполнялись точно и плавно,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иначе занятия не имеют смысла.</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Лучше заниматься два раза в день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(утром и вечером) в течении 5 – 7 минут, </a:t>
            </a:r>
            <a:br>
              <a:rPr lang="ru-RU" sz="2700" b="1" dirty="0" smtClean="0">
                <a:solidFill>
                  <a:srgbClr val="C00000"/>
                </a:solidFill>
                <a:latin typeface="Times New Roman" pitchFamily="18" charset="0"/>
                <a:ea typeface="Tahoma" pitchFamily="34" charset="0"/>
                <a:cs typeface="Times New Roman" pitchFamily="18" charset="0"/>
              </a:rPr>
            </a:br>
            <a:r>
              <a:rPr lang="ru-RU" sz="2700" b="1" dirty="0" smtClean="0">
                <a:solidFill>
                  <a:srgbClr val="C00000"/>
                </a:solidFill>
                <a:latin typeface="Times New Roman" pitchFamily="18" charset="0"/>
                <a:ea typeface="Tahoma" pitchFamily="34" charset="0"/>
                <a:cs typeface="Times New Roman" pitchFamily="18" charset="0"/>
              </a:rPr>
              <a:t>в зависимости от возраста и усидчивости ребёнка</a:t>
            </a:r>
            <a:r>
              <a:rPr lang="ru-RU" sz="2700" b="1" dirty="0" smtClean="0">
                <a:solidFill>
                  <a:srgbClr val="C00000"/>
                </a:solidFill>
                <a:latin typeface="Times New Roman" pitchFamily="18" charset="0"/>
                <a:cs typeface="Times New Roman" pitchFamily="18" charset="0"/>
              </a:rPr>
              <a:t>.</a:t>
            </a:r>
            <a:r>
              <a:rPr lang="ru-RU" sz="2200" b="1" dirty="0" smtClean="0">
                <a:solidFill>
                  <a:srgbClr val="C00000"/>
                </a:solidFill>
              </a:rPr>
              <a:t/>
            </a:r>
            <a:br>
              <a:rPr lang="ru-RU" sz="2200" b="1" dirty="0" smtClean="0">
                <a:solidFill>
                  <a:srgbClr val="C0000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pic>
        <p:nvPicPr>
          <p:cNvPr id="7" name="Picture 2" descr="C:\Documents and Settings\Admin\Мои документы\для оформления тит. листов рамочки\картинки для оформления\картинки и рамочки 2\sun020.png"/>
          <p:cNvPicPr>
            <a:picLocks noGrp="1" noChangeAspect="1" noChangeArrowheads="1"/>
          </p:cNvPicPr>
          <p:nvPr>
            <p:ph idx="1"/>
          </p:nvPr>
        </p:nvPicPr>
        <p:blipFill>
          <a:blip r:embed="rId3" cstate="print"/>
          <a:srcRect/>
          <a:stretch>
            <a:fillRect/>
          </a:stretch>
        </p:blipFill>
        <p:spPr bwMode="auto">
          <a:xfrm rot="20515571">
            <a:off x="53306" y="-117217"/>
            <a:ext cx="2033090" cy="1830782"/>
          </a:xfrm>
          <a:prstGeom prst="rect">
            <a:avLst/>
          </a:prstGeom>
          <a:noFill/>
        </p:spPr>
      </p:pic>
      <p:pic>
        <p:nvPicPr>
          <p:cNvPr id="5" name="Рисунок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9500" y1="22000" x2="29500" y2="22000"/>
                        <a14:foregroundMark x1="30000" y1="46000" x2="30000" y2="46000"/>
                        <a14:foregroundMark x1="87500" y1="22500" x2="87500" y2="22500"/>
                        <a14:foregroundMark x1="90500" y1="69000" x2="90500" y2="69000"/>
                        <a14:foregroundMark x1="92000" y1="87000" x2="92000" y2="87000"/>
                        <a14:foregroundMark x1="53000" y1="85000" x2="53000" y2="85000"/>
                        <a14:foregroundMark x1="50500" y1="7000" x2="50500" y2="7000"/>
                        <a14:foregroundMark x1="73500" y1="4000" x2="73500" y2="4000"/>
                        <a14:foregroundMark x1="60000" y1="4000" x2="60000" y2="4000"/>
                        <a14:foregroundMark x1="30500" y1="26000" x2="30500" y2="26000"/>
                        <a14:foregroundMark x1="25500" y1="64000" x2="25500" y2="64000"/>
                        <a14:foregroundMark x1="30000" y1="14500" x2="30000" y2="14500"/>
                        <a14:foregroundMark x1="28000" y1="26500" x2="28000" y2="26500"/>
                        <a14:foregroundMark x1="17000" y1="20500" x2="17000" y2="20500"/>
                      </a14:backgroundRemoval>
                    </a14:imgEffect>
                  </a14:imgLayer>
                </a14:imgProps>
              </a:ext>
              <a:ext uri="{28A0092B-C50C-407E-A947-70E740481C1C}">
                <a14:useLocalDpi xmlns:a14="http://schemas.microsoft.com/office/drawing/2010/main" val="0"/>
              </a:ext>
            </a:extLst>
          </a:blip>
          <a:stretch>
            <a:fillRect/>
          </a:stretch>
        </p:blipFill>
        <p:spPr>
          <a:xfrm>
            <a:off x="7239000" y="4500570"/>
            <a:ext cx="1905000" cy="1905000"/>
          </a:xfrm>
          <a:prstGeom prst="rect">
            <a:avLst/>
          </a:prstGeom>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Мои документы\для оформления тит. листов рамочки\картинки для оформления\Картинки\0_c2_c563d0de_X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idx="4294967295"/>
          </p:nvPr>
        </p:nvSpPr>
        <p:spPr>
          <a:xfrm>
            <a:off x="0" y="2997200"/>
            <a:ext cx="8229600" cy="3432175"/>
          </a:xfrm>
        </p:spPr>
        <p:txBody>
          <a:bodyPr>
            <a:normAutofit fontScale="90000"/>
          </a:bodyPr>
          <a:lstStyle/>
          <a:p>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r>
              <a:rPr lang="ru-RU" b="1" dirty="0" smtClean="0">
                <a:solidFill>
                  <a:srgbClr val="7030A0"/>
                </a:solidFill>
              </a:rPr>
              <a:t/>
            </a:r>
            <a:br>
              <a:rPr lang="ru-RU" b="1" dirty="0" smtClean="0">
                <a:solidFill>
                  <a:srgbClr val="7030A0"/>
                </a:solidFill>
              </a:rPr>
            </a:br>
            <a:endParaRPr lang="ru-RU" b="1" dirty="0">
              <a:solidFill>
                <a:srgbClr val="7030A0"/>
              </a:solidFill>
            </a:endParaRPr>
          </a:p>
        </p:txBody>
      </p:sp>
      <p:sp>
        <p:nvSpPr>
          <p:cNvPr id="8" name="Прямоугольник 7"/>
          <p:cNvSpPr/>
          <p:nvPr/>
        </p:nvSpPr>
        <p:spPr>
          <a:xfrm>
            <a:off x="467544" y="260648"/>
            <a:ext cx="7776864" cy="3354765"/>
          </a:xfrm>
          <a:prstGeom prst="rect">
            <a:avLst/>
          </a:prstGeom>
        </p:spPr>
        <p:txBody>
          <a:bodyPr wrap="square">
            <a:spAutoFit/>
          </a:bodyPr>
          <a:lstStyle/>
          <a:p>
            <a:pPr algn="ctr"/>
            <a:r>
              <a:rPr lang="ru-RU" sz="2400" b="1" dirty="0" smtClean="0">
                <a:solidFill>
                  <a:srgbClr val="C00000"/>
                </a:solidFill>
                <a:latin typeface="Times New Roman" pitchFamily="18" charset="0"/>
                <a:ea typeface="Tahoma" pitchFamily="34" charset="0"/>
                <a:cs typeface="Times New Roman" pitchFamily="18" charset="0"/>
              </a:rPr>
              <a:t>Занимаясь с детьми 3 – 4 летнего возраста, следите, чтобы они усвоили основные движения.</a:t>
            </a:r>
            <a:br>
              <a:rPr lang="ru-RU" sz="2400" b="1" dirty="0" smtClean="0">
                <a:solidFill>
                  <a:srgbClr val="C00000"/>
                </a:solidFill>
                <a:latin typeface="Times New Roman" pitchFamily="18" charset="0"/>
                <a:ea typeface="Tahoma" pitchFamily="34" charset="0"/>
                <a:cs typeface="Times New Roman" pitchFamily="18" charset="0"/>
              </a:rPr>
            </a:br>
            <a:r>
              <a:rPr lang="ru-RU" sz="2400" b="1" dirty="0" smtClean="0">
                <a:solidFill>
                  <a:srgbClr val="C00000"/>
                </a:solidFill>
                <a:latin typeface="Times New Roman" pitchFamily="18" charset="0"/>
                <a:ea typeface="Tahoma" pitchFamily="34" charset="0"/>
                <a:cs typeface="Times New Roman" pitchFamily="18" charset="0"/>
              </a:rPr>
              <a:t>К детям 4 – 5 лет требования повышаются: </a:t>
            </a:r>
          </a:p>
          <a:p>
            <a:pPr algn="ctr"/>
            <a:r>
              <a:rPr lang="ru-RU" sz="2400" b="1" dirty="0" smtClean="0">
                <a:solidFill>
                  <a:srgbClr val="C00000"/>
                </a:solidFill>
                <a:latin typeface="Times New Roman" pitchFamily="18" charset="0"/>
                <a:ea typeface="Tahoma" pitchFamily="34" charset="0"/>
                <a:cs typeface="Times New Roman" pitchFamily="18" charset="0"/>
              </a:rPr>
              <a:t>движения должны быть всё более чёткими и плавными, без подёргиваний.</a:t>
            </a:r>
            <a:br>
              <a:rPr lang="ru-RU" sz="2400" b="1" dirty="0" smtClean="0">
                <a:solidFill>
                  <a:srgbClr val="C00000"/>
                </a:solidFill>
                <a:latin typeface="Times New Roman" pitchFamily="18" charset="0"/>
                <a:ea typeface="Tahoma" pitchFamily="34" charset="0"/>
                <a:cs typeface="Times New Roman" pitchFamily="18" charset="0"/>
              </a:rPr>
            </a:br>
            <a:r>
              <a:rPr lang="ru-RU" sz="2400" b="1" dirty="0" smtClean="0">
                <a:solidFill>
                  <a:srgbClr val="C00000"/>
                </a:solidFill>
                <a:latin typeface="Times New Roman" pitchFamily="18" charset="0"/>
                <a:ea typeface="Tahoma" pitchFamily="34" charset="0"/>
                <a:cs typeface="Times New Roman" pitchFamily="18" charset="0"/>
              </a:rPr>
              <a:t>В 6-7 летнем возрасте дети выполняют упражнения в быстром темпе и умеют удерживать положение языка некоторое время без изменений</a:t>
            </a:r>
            <a:r>
              <a:rPr lang="ru-RU" sz="2400" b="1" dirty="0" smtClean="0">
                <a:solidFill>
                  <a:schemeClr val="accent1"/>
                </a:solidFill>
                <a:latin typeface="Times New Roman" pitchFamily="18" charset="0"/>
                <a:ea typeface="Tahoma" pitchFamily="34" charset="0"/>
                <a:cs typeface="Times New Roman" pitchFamily="18" charset="0"/>
              </a:rPr>
              <a:t>.</a:t>
            </a:r>
            <a:r>
              <a:rPr lang="ru-RU" sz="2000" b="1" dirty="0" smtClean="0">
                <a:solidFill>
                  <a:schemeClr val="accent1"/>
                </a:solidFill>
                <a:latin typeface="Tahoma" pitchFamily="34" charset="0"/>
                <a:ea typeface="Tahoma" pitchFamily="34" charset="0"/>
                <a:cs typeface="Tahoma" pitchFamily="34" charset="0"/>
              </a:rPr>
              <a:t/>
            </a:r>
            <a:br>
              <a:rPr lang="ru-RU" sz="2000" b="1" dirty="0" smtClean="0">
                <a:solidFill>
                  <a:schemeClr val="accent1"/>
                </a:solidFill>
                <a:latin typeface="Tahoma" pitchFamily="34" charset="0"/>
                <a:ea typeface="Tahoma" pitchFamily="34" charset="0"/>
                <a:cs typeface="Tahoma" pitchFamily="34" charset="0"/>
              </a:rPr>
            </a:br>
            <a:endParaRPr lang="ru-RU" sz="2000" b="1" dirty="0">
              <a:latin typeface="Tahoma" pitchFamily="34" charset="0"/>
              <a:ea typeface="Tahoma" pitchFamily="34" charset="0"/>
              <a:cs typeface="Tahoma" pitchFamily="34" charset="0"/>
            </a:endParaRPr>
          </a:p>
        </p:txBody>
      </p:sp>
      <p:pic>
        <p:nvPicPr>
          <p:cNvPr id="10" name="Picture 5"/>
          <p:cNvPicPr>
            <a:picLocks noChangeAspect="1" noChangeArrowheads="1"/>
          </p:cNvPicPr>
          <p:nvPr/>
        </p:nvPicPr>
        <p:blipFill>
          <a:blip r:embed="rId3" cstate="print"/>
          <a:srcRect/>
          <a:stretch>
            <a:fillRect/>
          </a:stretch>
        </p:blipFill>
        <p:spPr bwMode="auto">
          <a:xfrm>
            <a:off x="6444208" y="3717032"/>
            <a:ext cx="1928812" cy="26892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000100" y="3571876"/>
            <a:ext cx="3386656" cy="3029378"/>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4294967295"/>
          </p:nvPr>
        </p:nvPicPr>
        <p:blipFill>
          <a:blip r:embed="rId2" cstate="print"/>
          <a:srcRect/>
          <a:stretch>
            <a:fillRect/>
          </a:stretch>
        </p:blipFill>
        <p:spPr bwMode="auto">
          <a:xfrm>
            <a:off x="0" y="0"/>
            <a:ext cx="9144000" cy="6858000"/>
          </a:xfrm>
          <a:prstGeom prst="rect">
            <a:avLst/>
          </a:prstGeom>
          <a:noFill/>
        </p:spPr>
      </p:pic>
      <p:pic>
        <p:nvPicPr>
          <p:cNvPr id="6" name="Picture 2" descr="E:\Рабочий стол\Анастасия Музыка\Коррекция\Уроки логопеда - копия\Весёлая прогулка\1.jpg"/>
          <p:cNvPicPr>
            <a:picLocks noChangeAspect="1" noChangeArrowheads="1"/>
          </p:cNvPicPr>
          <p:nvPr/>
        </p:nvPicPr>
        <p:blipFill>
          <a:blip r:embed="rId3" cstate="screen"/>
          <a:srcRect/>
          <a:stretch>
            <a:fillRect/>
          </a:stretch>
        </p:blipFill>
        <p:spPr bwMode="auto">
          <a:xfrm>
            <a:off x="251520" y="1412776"/>
            <a:ext cx="4320480" cy="4968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1992297" y="1"/>
            <a:ext cx="13128595"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Сказка про то,</a:t>
            </a:r>
          </a:p>
          <a:p>
            <a:pPr algn="ctr"/>
            <a:r>
              <a:rPr lang="ru-RU" sz="4000" b="1" i="1" cap="none" spc="50" dirty="0" smtClean="0">
                <a:ln w="11430"/>
                <a:solidFill>
                  <a:srgbClr val="C00000"/>
                </a:solidFill>
                <a:effectLst>
                  <a:outerShdw blurRad="76200" dist="50800" dir="5400000" algn="tl" rotWithShape="0">
                    <a:srgbClr val="000000">
                      <a:alpha val="65000"/>
                    </a:srgbClr>
                  </a:outerShdw>
                </a:effectLst>
              </a:rPr>
              <a:t> как язычок в зоопарк ходил</a:t>
            </a: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88024" y="1556792"/>
            <a:ext cx="3672408" cy="5262979"/>
          </a:xfrm>
          <a:prstGeom prst="rect">
            <a:avLst/>
          </a:prstGeom>
        </p:spPr>
        <p:txBody>
          <a:bodyPr wrap="square">
            <a:spAutoFit/>
          </a:bodyPr>
          <a:lstStyle/>
          <a:p>
            <a:r>
              <a:rPr lang="ru-RU" sz="2400" b="1" dirty="0" smtClean="0">
                <a:solidFill>
                  <a:schemeClr val="accent6">
                    <a:lumMod val="75000"/>
                  </a:schemeClr>
                </a:solidFill>
                <a:latin typeface="Tahoma" pitchFamily="34" charset="0"/>
                <a:ea typeface="Tahoma" pitchFamily="34" charset="0"/>
                <a:cs typeface="Tahoma" pitchFamily="34" charset="0"/>
              </a:rPr>
              <a:t>Язык в ротике живет</a:t>
            </a:r>
          </a:p>
          <a:p>
            <a:r>
              <a:rPr lang="ru-RU" sz="2400" b="1" dirty="0" smtClean="0">
                <a:solidFill>
                  <a:schemeClr val="accent6">
                    <a:lumMod val="75000"/>
                  </a:schemeClr>
                </a:solidFill>
                <a:latin typeface="Tahoma" pitchFamily="34" charset="0"/>
                <a:ea typeface="Tahoma" pitchFamily="34" charset="0"/>
                <a:cs typeface="Tahoma" pitchFamily="34" charset="0"/>
              </a:rPr>
              <a:t>Никогда не устает,</a:t>
            </a:r>
          </a:p>
          <a:p>
            <a:r>
              <a:rPr lang="ru-RU" sz="2400" b="1" dirty="0" smtClean="0">
                <a:solidFill>
                  <a:schemeClr val="accent6">
                    <a:lumMod val="75000"/>
                  </a:schemeClr>
                </a:solidFill>
                <a:latin typeface="Tahoma" pitchFamily="34" charset="0"/>
                <a:ea typeface="Tahoma" pitchFamily="34" charset="0"/>
                <a:cs typeface="Tahoma" pitchFamily="34" charset="0"/>
              </a:rPr>
              <a:t>Чтоб он ловким был умелым,</a:t>
            </a:r>
          </a:p>
          <a:p>
            <a:r>
              <a:rPr lang="ru-RU" sz="2400" b="1" dirty="0" smtClean="0">
                <a:solidFill>
                  <a:schemeClr val="accent6">
                    <a:lumMod val="75000"/>
                  </a:schemeClr>
                </a:solidFill>
                <a:latin typeface="Tahoma" pitchFamily="34" charset="0"/>
                <a:ea typeface="Tahoma" pitchFamily="34" charset="0"/>
                <a:cs typeface="Tahoma" pitchFamily="34" charset="0"/>
              </a:rPr>
              <a:t>Чтобы слушался тебя,</a:t>
            </a:r>
          </a:p>
          <a:p>
            <a:r>
              <a:rPr lang="ru-RU" sz="2400" b="1" dirty="0" smtClean="0">
                <a:solidFill>
                  <a:schemeClr val="accent6">
                    <a:lumMod val="75000"/>
                  </a:schemeClr>
                </a:solidFill>
                <a:latin typeface="Tahoma" pitchFamily="34" charset="0"/>
                <a:ea typeface="Tahoma" pitchFamily="34" charset="0"/>
                <a:cs typeface="Tahoma" pitchFamily="34" charset="0"/>
              </a:rPr>
              <a:t>Каждый день зарядку делай,</a:t>
            </a:r>
          </a:p>
          <a:p>
            <a:r>
              <a:rPr lang="ru-RU" sz="2400" b="1" dirty="0" smtClean="0">
                <a:solidFill>
                  <a:schemeClr val="accent6">
                    <a:lumMod val="75000"/>
                  </a:schemeClr>
                </a:solidFill>
                <a:latin typeface="Tahoma" pitchFamily="34" charset="0"/>
                <a:ea typeface="Tahoma" pitchFamily="34" charset="0"/>
                <a:cs typeface="Tahoma" pitchFamily="34" charset="0"/>
              </a:rPr>
              <a:t>Перед зеркалом шутя!</a:t>
            </a:r>
          </a:p>
          <a:p>
            <a:r>
              <a:rPr lang="ru-RU" sz="2400" b="1" dirty="0" smtClean="0">
                <a:solidFill>
                  <a:schemeClr val="accent6">
                    <a:lumMod val="75000"/>
                  </a:schemeClr>
                </a:solidFill>
                <a:latin typeface="Tahoma" pitchFamily="34" charset="0"/>
                <a:ea typeface="Tahoma" pitchFamily="34" charset="0"/>
                <a:cs typeface="Tahoma" pitchFamily="34" charset="0"/>
              </a:rPr>
              <a:t>В зоопарк пойдем сейчас</a:t>
            </a:r>
          </a:p>
          <a:p>
            <a:r>
              <a:rPr lang="ru-RU" sz="2400" b="1" dirty="0" smtClean="0">
                <a:solidFill>
                  <a:schemeClr val="accent6">
                    <a:lumMod val="75000"/>
                  </a:schemeClr>
                </a:solidFill>
                <a:latin typeface="Tahoma" pitchFamily="34" charset="0"/>
                <a:ea typeface="Tahoma" pitchFamily="34" charset="0"/>
                <a:cs typeface="Tahoma" pitchFamily="34" charset="0"/>
              </a:rPr>
              <a:t>Покажем всех, кто встретит нас.</a:t>
            </a:r>
            <a:endParaRPr lang="ru-RU" sz="2400" b="1" dirty="0">
              <a:solidFill>
                <a:schemeClr val="accent6">
                  <a:lumMod val="75000"/>
                </a:schemeClr>
              </a:solidFill>
              <a:latin typeface="Tahoma" pitchFamily="34" charset="0"/>
              <a:ea typeface="Tahoma" pitchFamily="34" charset="0"/>
              <a:cs typeface="Tahoma"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Admin\Мои документы\для оформления тит. листов рамочки\картинки для оформления\картинки и рамочки 2\фотошоп рамки\08090512_0.jpg"/>
          <p:cNvPicPr>
            <a:picLocks noGrp="1" noChangeAspect="1" noChangeArrowheads="1"/>
          </p:cNvPicPr>
          <p:nvPr>
            <p:ph idx="1"/>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467544" y="548680"/>
            <a:ext cx="8119214" cy="3528392"/>
          </a:xfrm>
        </p:spPr>
        <p:txBody>
          <a:bodyPr>
            <a:normAutofit fontScale="90000"/>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«Чистим зубки»</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3100" b="1" dirty="0" smtClean="0">
                <a:solidFill>
                  <a:schemeClr val="accent3">
                    <a:lumMod val="75000"/>
                  </a:schemeClr>
                </a:solidFill>
              </a:rPr>
              <a:t>Язычок утром встал,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Чистить зубки побежал.</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Вправо-влево, вправо-влево</a:t>
            </a:r>
            <a:r>
              <a:rPr lang="ru-RU" sz="3100" dirty="0" smtClean="0">
                <a:solidFill>
                  <a:schemeClr val="accent3">
                    <a:lumMod val="75000"/>
                  </a:schemeClr>
                </a:solidFill>
              </a:rPr>
              <a:t/>
            </a:r>
            <a:br>
              <a:rPr lang="ru-RU" sz="3100" dirty="0" smtClean="0">
                <a:solidFill>
                  <a:schemeClr val="accent3">
                    <a:lumMod val="75000"/>
                  </a:schemeClr>
                </a:solidFill>
              </a:rPr>
            </a:br>
            <a:r>
              <a:rPr lang="ru-RU" sz="3100" b="1" dirty="0" smtClean="0">
                <a:solidFill>
                  <a:schemeClr val="accent3">
                    <a:lumMod val="75000"/>
                  </a:schemeClr>
                </a:solidFill>
              </a:rPr>
              <a:t>Чистим зубки мы умело.</a:t>
            </a:r>
            <a:r>
              <a:rPr lang="ru-RU" dirty="0" smtClean="0"/>
              <a:t/>
            </a:r>
            <a:br>
              <a:rPr lang="ru-RU" dirty="0" smtClean="0"/>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imes New Roman" pitchFamily="18" charset="0"/>
              </a:rPr>
            </a:b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2800" dirty="0" smtClean="0">
                <a:solidFill>
                  <a:schemeClr val="accent1">
                    <a:lumMod val="50000"/>
                  </a:schemeClr>
                </a:solidFill>
                <a:latin typeface="Times New Roman" pitchFamily="18" charset="0"/>
                <a:cs typeface="Times New Roman" pitchFamily="18" charset="0"/>
              </a:rPr>
              <a:t/>
            </a:r>
            <a:br>
              <a:rPr lang="ru-RU" sz="2800" dirty="0" smtClean="0">
                <a:solidFill>
                  <a:schemeClr val="accent1">
                    <a:lumMod val="50000"/>
                  </a:schemeClr>
                </a:solidFill>
                <a:latin typeface="Times New Roman" pitchFamily="18" charset="0"/>
                <a:cs typeface="Times New Roman" pitchFamily="18" charset="0"/>
              </a:rPr>
            </a:br>
            <a:endParaRPr lang="ru-RU" sz="2800" dirty="0"/>
          </a:p>
        </p:txBody>
      </p:sp>
      <p:sp>
        <p:nvSpPr>
          <p:cNvPr id="7" name="Прямоугольник 6"/>
          <p:cNvSpPr/>
          <p:nvPr/>
        </p:nvSpPr>
        <p:spPr>
          <a:xfrm>
            <a:off x="-1992297" y="1"/>
            <a:ext cx="13128595"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4000" b="1" i="1" cap="none" spc="50" dirty="0">
              <a:ln w="11430"/>
              <a:solidFill>
                <a:srgbClr val="C00000"/>
              </a:solidFill>
              <a:effectLst>
                <a:outerShdw blurRad="76200" dist="50800" dir="5400000" algn="tl" rotWithShape="0">
                  <a:srgbClr val="000000">
                    <a:alpha val="65000"/>
                  </a:srgbClr>
                </a:outerShdw>
              </a:effectLst>
            </a:endParaRPr>
          </a:p>
        </p:txBody>
      </p:sp>
      <p:sp>
        <p:nvSpPr>
          <p:cNvPr id="8" name="Прямоугольник 7"/>
          <p:cNvSpPr/>
          <p:nvPr/>
        </p:nvSpPr>
        <p:spPr>
          <a:xfrm>
            <a:off x="4716016" y="1556792"/>
            <a:ext cx="3672408" cy="461665"/>
          </a:xfrm>
          <a:prstGeom prst="rect">
            <a:avLst/>
          </a:prstGeom>
        </p:spPr>
        <p:txBody>
          <a:bodyPr wrap="square">
            <a:spAutoFit/>
          </a:bodyPr>
          <a:lstStyle/>
          <a:p>
            <a:endParaRPr lang="ru-RU" sz="2400" b="1" dirty="0">
              <a:solidFill>
                <a:schemeClr val="accent6">
                  <a:lumMod val="75000"/>
                </a:schemeClr>
              </a:solidFill>
              <a:latin typeface="Tahoma" pitchFamily="34" charset="0"/>
              <a:ea typeface="Tahoma" pitchFamily="34" charset="0"/>
              <a:cs typeface="Tahoma" pitchFamily="34" charset="0"/>
            </a:endParaRPr>
          </a:p>
        </p:txBody>
      </p:sp>
      <p:sp>
        <p:nvSpPr>
          <p:cNvPr id="9" name="Прямоугольник 8"/>
          <p:cNvSpPr/>
          <p:nvPr/>
        </p:nvSpPr>
        <p:spPr>
          <a:xfrm>
            <a:off x="467544" y="5157192"/>
            <a:ext cx="8064896" cy="1200329"/>
          </a:xfrm>
          <a:prstGeom prst="rect">
            <a:avLst/>
          </a:prstGeom>
        </p:spPr>
        <p:txBody>
          <a:bodyPr wrap="square">
            <a:spAutoFit/>
          </a:bodyPr>
          <a:lstStyle/>
          <a:p>
            <a:r>
              <a:rPr lang="ru-RU" b="1" i="1" dirty="0" smtClean="0">
                <a:solidFill>
                  <a:srgbClr val="7030A0"/>
                </a:solidFill>
                <a:cs typeface="Times New Roman" pitchFamily="18" charset="0"/>
              </a:rPr>
              <a:t>Описание: улыбнуться, приоткрыть рот. Кончиком языка «почистить» нижние, затем верхние зубы с внутренней стороны, делая движения языком вправо - влево. Нижняя челюсть при этом не двигается</a:t>
            </a:r>
            <a:endParaRPr lang="ru-RU" b="1" i="1" dirty="0">
              <a:solidFill>
                <a:srgbClr val="7030A0"/>
              </a:solidFill>
            </a:endParaRPr>
          </a:p>
        </p:txBody>
      </p:sp>
      <p:pic>
        <p:nvPicPr>
          <p:cNvPr id="10" name="Рисунок 9" descr="__19318"/>
          <p:cNvPicPr/>
          <p:nvPr/>
        </p:nvPicPr>
        <p:blipFill>
          <a:blip r:embed="rId3" cstate="print"/>
          <a:srcRect l="2573" t="3542" r="7064" b="3542"/>
          <a:stretch>
            <a:fillRect/>
          </a:stretch>
        </p:blipFill>
        <p:spPr bwMode="auto">
          <a:xfrm>
            <a:off x="2483768" y="2636912"/>
            <a:ext cx="4533900" cy="252000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914400" y="0"/>
            <a:ext cx="8229600" cy="2708275"/>
          </a:xfrm>
        </p:spPr>
        <p:txBody>
          <a:bodyPr>
            <a:normAutofit fontScale="90000"/>
          </a:bodyPr>
          <a:lstStyle/>
          <a:p>
            <a:r>
              <a:rPr lang="ru-RU"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a typeface="Tahoma" pitchFamily="34" charset="0"/>
                <a:cs typeface="Tahoma" pitchFamily="34" charset="0"/>
              </a:rPr>
              <a:t>«Вдыхаем аромат цветов»</a:t>
            </a:r>
            <a:r>
              <a:rPr lang="ru-RU" sz="1800" b="1" dirty="0" smtClean="0">
                <a:solidFill>
                  <a:srgbClr val="002060"/>
                </a:solidFill>
              </a:rPr>
              <a:t/>
            </a:r>
            <a:br>
              <a:rPr lang="ru-RU" sz="1800" b="1" dirty="0" smtClean="0">
                <a:solidFill>
                  <a:srgbClr val="002060"/>
                </a:solidFill>
              </a:rPr>
            </a:br>
            <a:r>
              <a:rPr lang="ru-RU" sz="2000" b="1" i="1" dirty="0" smtClean="0">
                <a:solidFill>
                  <a:srgbClr val="002060"/>
                </a:solidFill>
              </a:rPr>
              <a:t>Цель: формирование углубленного </a:t>
            </a:r>
            <a:r>
              <a:rPr lang="ru-RU" sz="2000" b="1" i="1" dirty="0" err="1" smtClean="0">
                <a:solidFill>
                  <a:srgbClr val="002060"/>
                </a:solidFill>
              </a:rPr>
              <a:t>вдоха,тренировка</a:t>
            </a:r>
            <a:r>
              <a:rPr lang="ru-RU" sz="2000" b="1" i="1" dirty="0" smtClean="0">
                <a:solidFill>
                  <a:srgbClr val="002060"/>
                </a:solidFill>
              </a:rPr>
              <a:t> </a:t>
            </a:r>
            <a:br>
              <a:rPr lang="ru-RU" sz="2000" b="1" i="1" dirty="0" smtClean="0">
                <a:solidFill>
                  <a:srgbClr val="002060"/>
                </a:solidFill>
              </a:rPr>
            </a:br>
            <a:r>
              <a:rPr lang="ru-RU" sz="2000" b="1" i="1" dirty="0" smtClean="0">
                <a:solidFill>
                  <a:srgbClr val="002060"/>
                </a:solidFill>
              </a:rPr>
              <a:t>правильного носового дыхания.</a:t>
            </a:r>
            <a:br>
              <a:rPr lang="ru-RU" sz="2000" b="1" i="1" dirty="0" smtClean="0">
                <a:solidFill>
                  <a:srgbClr val="002060"/>
                </a:solidFill>
              </a:rPr>
            </a:br>
            <a:r>
              <a:rPr lang="ru-RU" sz="1800" b="1" dirty="0" smtClean="0">
                <a:solidFill>
                  <a:srgbClr val="002060"/>
                </a:solidFill>
              </a:rPr>
              <a:t/>
            </a:r>
            <a:br>
              <a:rPr lang="ru-RU" sz="1800" b="1" dirty="0" smtClean="0">
                <a:solidFill>
                  <a:srgbClr val="002060"/>
                </a:solidFill>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У входа в зоопарк язычок увидел клумбу с цветами.</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Цветочки были такие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красивые,что</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ему захотелось их понюхать.</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он один цветок и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b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Понюхал другой и опять воскликнул «</a:t>
            </a:r>
            <a:r>
              <a:rPr lang="ru-RU" sz="2000" b="1" i="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Ах,как</a:t>
            </a:r>
            <a:r>
              <a:rPr lang="ru-RU" sz="2000" b="1" i="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пахнет»</a:t>
            </a:r>
            <a: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t/>
            </a:r>
            <a:br>
              <a:rPr lang="ru-RU" sz="1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ahoma" pitchFamily="34" charset="0"/>
                <a:ea typeface="Tahoma" pitchFamily="34" charset="0"/>
                <a:cs typeface="Tahoma" pitchFamily="34" charset="0"/>
              </a:rPr>
            </a:br>
            <a:endParaRPr lang="ru-RU" sz="1800" b="1" dirty="0">
              <a:solidFill>
                <a:srgbClr val="FFFF00"/>
              </a:solidFill>
              <a:latin typeface="Tahoma" pitchFamily="34" charset="0"/>
              <a:ea typeface="Tahoma" pitchFamily="34" charset="0"/>
              <a:cs typeface="Tahoma" pitchFamily="34" charset="0"/>
            </a:endParaRPr>
          </a:p>
        </p:txBody>
      </p:sp>
      <p:pic>
        <p:nvPicPr>
          <p:cNvPr id="8" name="Рисунок 7" descr="image004"/>
          <p:cNvPicPr/>
          <p:nvPr/>
        </p:nvPicPr>
        <p:blipFill>
          <a:blip r:embed="rId3" cstate="print"/>
          <a:srcRect l="7215" t="39954" r="57990" b="4338"/>
          <a:stretch>
            <a:fillRect/>
          </a:stretch>
        </p:blipFill>
        <p:spPr bwMode="auto">
          <a:xfrm>
            <a:off x="323528" y="2780928"/>
            <a:ext cx="4104456" cy="3888432"/>
          </a:xfrm>
          <a:prstGeom prst="rect">
            <a:avLst/>
          </a:prstGeom>
          <a:noFill/>
          <a:ln w="9525">
            <a:noFill/>
            <a:miter lim="800000"/>
            <a:headEnd/>
            <a:tailEnd/>
          </a:ln>
        </p:spPr>
      </p:pic>
      <p:sp>
        <p:nvSpPr>
          <p:cNvPr id="2051" name="Rectangle 3"/>
          <p:cNvSpPr>
            <a:spLocks noChangeArrowheads="1"/>
          </p:cNvSpPr>
          <p:nvPr/>
        </p:nvSpPr>
        <p:spPr bwMode="auto">
          <a:xfrm>
            <a:off x="4716016" y="2539716"/>
            <a:ext cx="4032448"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Здравствуй , милый мой цветок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Улыбнулся язычок.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Я с тобою поиграю,</a:t>
            </a:r>
          </a:p>
          <a:p>
            <a:pPr marL="0" marR="0" lvl="0" indent="0" algn="l" defTabSz="914400" rtl="0" eaLnBrk="0" fontAlgn="base" latinLnBrk="0" hangingPunct="0">
              <a:lnSpc>
                <a:spcPct val="100000"/>
              </a:lnSpc>
              <a:spcBef>
                <a:spcPct val="0"/>
              </a:spcBef>
              <a:spcAft>
                <a:spcPct val="0"/>
              </a:spcAft>
              <a:buClrTx/>
              <a:buSzTx/>
              <a:buFontTx/>
              <a:buNone/>
              <a:tabLst/>
            </a:pPr>
            <a:r>
              <a:rPr lang="ru-RU" sz="2000" b="1" dirty="0" smtClean="0">
                <a:solidFill>
                  <a:schemeClr val="accent2"/>
                </a:solidFill>
                <a:latin typeface="Tahoma" pitchFamily="34" charset="0"/>
                <a:ea typeface="Tahoma" pitchFamily="34" charset="0"/>
                <a:cs typeface="Tahoma" pitchFamily="34" charset="0"/>
              </a:rPr>
              <a:t>А</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ромат твой </a:t>
            </a:r>
            <a:r>
              <a:rPr kumimoji="0" lang="ru-RU" sz="2000" b="1" i="0" u="none" strike="noStrike" cap="none" normalizeH="0" baseline="0" dirty="0" err="1" smtClean="0">
                <a:ln>
                  <a:noFill/>
                </a:ln>
                <a:solidFill>
                  <a:schemeClr val="accent2"/>
                </a:solidFill>
                <a:effectLst/>
                <a:latin typeface="Tahoma" pitchFamily="34" charset="0"/>
                <a:ea typeface="Tahoma" pitchFamily="34" charset="0"/>
                <a:cs typeface="Tahoma" pitchFamily="34" charset="0"/>
              </a:rPr>
              <a:t>повдыхаю</a:t>
            </a:r>
            <a:r>
              <a:rPr kumimoji="0" lang="ru-RU" sz="2000" b="1" i="0" u="none" strike="noStrike" cap="none" normalizeH="0" baseline="0" dirty="0" smtClean="0">
                <a:ln>
                  <a:noFill/>
                </a:ln>
                <a:solidFill>
                  <a:schemeClr val="accent2"/>
                </a:solidFill>
                <a:effectLst/>
                <a:latin typeface="Tahoma"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2060"/>
                </a:solidFill>
                <a:effectLst/>
                <a:latin typeface="Tahoma" pitchFamily="34" charset="0"/>
                <a:ea typeface="Tahoma" pitchFamily="34" charset="0"/>
                <a:cs typeface="Tahoma" pitchFamily="34" charset="0"/>
              </a:rPr>
              <a:t>Описание: Вдох через нос- нюхать цветок, на выдохе  произнести  «Ах, как  пахнет»</a:t>
            </a:r>
          </a:p>
          <a:p>
            <a:pPr marL="0" marR="0" lvl="0" indent="0" algn="l" defTabSz="914400" rtl="0" eaLnBrk="0" fontAlgn="base" latinLnBrk="0" hangingPunct="0">
              <a:lnSpc>
                <a:spcPct val="100000"/>
              </a:lnSpc>
              <a:spcBef>
                <a:spcPct val="0"/>
              </a:spcBef>
              <a:spcAft>
                <a:spcPct val="0"/>
              </a:spcAft>
              <a:buClrTx/>
              <a:buSzTx/>
              <a:buFontTx/>
              <a:buNone/>
              <a:tabLst/>
            </a:pPr>
            <a:endParaRPr lang="ru-RU" sz="2000" b="1" dirty="0" smtClean="0">
              <a:solidFill>
                <a:srgbClr val="7030A0"/>
              </a:solidFill>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7030A0"/>
              </a:solidFill>
              <a:effectLst/>
              <a:latin typeface="Tahoma" pitchFamily="34" charset="0"/>
              <a:ea typeface="Tahoma" pitchFamily="34" charset="0"/>
              <a:cs typeface="Tahoma" pitchFamily="34" charset="0"/>
            </a:endParaRPr>
          </a:p>
        </p:txBody>
      </p:sp>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idx="4294967295"/>
          </p:nvPr>
        </p:nvSpPr>
        <p:spPr>
          <a:xfrm>
            <a:off x="0" y="0"/>
            <a:ext cx="6372225" cy="1196975"/>
          </a:xfrm>
        </p:spPr>
        <p:txBody>
          <a:bodyPr>
            <a:normAutofit/>
          </a:bodyPr>
          <a:lstStyle/>
          <a:p>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Tahoma" pitchFamily="34" charset="0"/>
                <a:cs typeface="Tahoma" pitchFamily="34" charset="0"/>
              </a:rPr>
              <a:t>«Улыбка – Лягушка»</a:t>
            </a:r>
            <a: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t/>
            </a:r>
            <a:br>
              <a:rPr lang="ru-RU"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rPr>
            </a:br>
            <a:endParaRPr lang="ru-RU"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ahoma" pitchFamily="34" charset="0"/>
              <a:ea typeface="Tahoma" pitchFamily="34" charset="0"/>
              <a:cs typeface="Tahoma" pitchFamily="34" charset="0"/>
            </a:endParaRPr>
          </a:p>
        </p:txBody>
      </p:sp>
      <p:sp>
        <p:nvSpPr>
          <p:cNvPr id="27649" name="Rectangle 1"/>
          <p:cNvSpPr>
            <a:spLocks noChangeArrowheads="1"/>
          </p:cNvSpPr>
          <p:nvPr/>
        </p:nvSpPr>
        <p:spPr bwMode="auto">
          <a:xfrm>
            <a:off x="179512" y="470937"/>
            <a:ext cx="8964488"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all" normalizeH="0" baseline="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a typeface="Calibri" pitchFamily="34" charset="0"/>
                <a:cs typeface="Times New Roman" pitchFamily="18" charset="0"/>
              </a:rPr>
              <a:t>Цель: развивать круговые мышцы губ.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А за воротами зоопарка – пруд.</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И оттуда </a:t>
            </a:r>
            <a:r>
              <a:rPr lang="ru-RU" sz="2000" b="1" dirty="0" smtClean="0">
                <a:solidFill>
                  <a:srgbClr val="C00000"/>
                </a:solidFill>
                <a:latin typeface="Calibri" pitchFamily="34" charset="0"/>
                <a:ea typeface="Tahoma" pitchFamily="34" charset="0"/>
                <a:cs typeface="Tahoma" pitchFamily="34" charset="0"/>
              </a:rPr>
              <a:t>с</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лышится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  </a:t>
            </a:r>
            <a:r>
              <a:rPr kumimoji="0" lang="ru-RU" sz="2000" b="1" i="0" u="none" strike="noStrike" cap="none" normalizeH="0" baseline="0" dirty="0" err="1" smtClean="0">
                <a:ln>
                  <a:noFill/>
                </a:ln>
                <a:solidFill>
                  <a:srgbClr val="C00000"/>
                </a:solidFill>
                <a:effectLst/>
                <a:latin typeface="Calibri" pitchFamily="34" charset="0"/>
                <a:ea typeface="Tahoma" pitchFamily="34" charset="0"/>
                <a:cs typeface="Tahoma" pitchFamily="34" charset="0"/>
              </a:rPr>
              <a:t>ква-а-а-а</a:t>
            </a: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Tahoma" pitchFamily="34" charset="0"/>
                <a:cs typeface="Tahoma" pitchFamily="34" charset="0"/>
              </a:rPr>
              <a:t>Это были….правильно -  лягушки.</a:t>
            </a:r>
          </a:p>
        </p:txBody>
      </p:sp>
      <p:pic>
        <p:nvPicPr>
          <p:cNvPr id="8" name="Picture 2" descr="C:\Documents and Settings\Admin\Рабочий стол\Новая папка\DSCF2259.jpg"/>
          <p:cNvPicPr>
            <a:picLocks noChangeAspect="1" noChangeArrowheads="1"/>
          </p:cNvPicPr>
          <p:nvPr/>
        </p:nvPicPr>
        <p:blipFill>
          <a:blip r:embed="rId3" cstate="print">
            <a:lum bright="-10000" contrast="20000"/>
          </a:blip>
          <a:srcRect/>
          <a:stretch>
            <a:fillRect/>
          </a:stretch>
        </p:blipFill>
        <p:spPr bwMode="auto">
          <a:xfrm>
            <a:off x="323528" y="2492896"/>
            <a:ext cx="3384376" cy="2736304"/>
          </a:xfrm>
          <a:prstGeom prst="roundRect">
            <a:avLst/>
          </a:prstGeom>
          <a:noFill/>
          <a:ln w="28575">
            <a:solidFill>
              <a:srgbClr val="FFFF00"/>
            </a:solidFill>
          </a:ln>
        </p:spPr>
      </p:pic>
      <p:pic>
        <p:nvPicPr>
          <p:cNvPr id="12" name="Picture 3" descr="C:\Documents and Settings\Admin\Рабочий стол\Новая папка\DSCF2257.jpg"/>
          <p:cNvPicPr>
            <a:picLocks noChangeAspect="1" noChangeArrowheads="1"/>
          </p:cNvPicPr>
          <p:nvPr/>
        </p:nvPicPr>
        <p:blipFill>
          <a:blip r:embed="rId4" cstate="print">
            <a:lum bright="-30000" contrast="30000"/>
          </a:blip>
          <a:srcRect l="17904" r="7744" b="2979"/>
          <a:stretch>
            <a:fillRect/>
          </a:stretch>
        </p:blipFill>
        <p:spPr bwMode="auto">
          <a:xfrm rot="5400000">
            <a:off x="6228184" y="0"/>
            <a:ext cx="2714644" cy="2714644"/>
          </a:xfrm>
          <a:prstGeom prst="ellipse">
            <a:avLst/>
          </a:prstGeom>
          <a:noFill/>
          <a:ln w="28575">
            <a:solidFill>
              <a:srgbClr val="FFFF00"/>
            </a:solidFill>
          </a:ln>
        </p:spPr>
      </p:pic>
      <p:sp>
        <p:nvSpPr>
          <p:cNvPr id="27650" name="Rectangle 2"/>
          <p:cNvSpPr>
            <a:spLocks noChangeArrowheads="1"/>
          </p:cNvSpPr>
          <p:nvPr/>
        </p:nvSpPr>
        <p:spPr bwMode="auto">
          <a:xfrm>
            <a:off x="3779912" y="2645571"/>
            <a:ext cx="5364088" cy="2655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Улыбнулась нам подружка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Большеротая лягушка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Подражаем мы лягушкам, тянем губы прямо к ушкам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Вы сейчас тяните губки –я увижу ваши зубки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Мы потянем – перестанем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ahoma" pitchFamily="34" charset="0"/>
                <a:ea typeface="Tahoma" pitchFamily="34" charset="0"/>
                <a:cs typeface="Tahoma" pitchFamily="34" charset="0"/>
              </a:rPr>
              <a:t>И не сколько не устанем.</a:t>
            </a:r>
          </a:p>
        </p:txBody>
      </p:sp>
      <p:sp>
        <p:nvSpPr>
          <p:cNvPr id="27651" name="Rectangle 3"/>
          <p:cNvSpPr>
            <a:spLocks noChangeArrowheads="1"/>
          </p:cNvSpPr>
          <p:nvPr/>
        </p:nvSpPr>
        <p:spPr bwMode="auto">
          <a:xfrm>
            <a:off x="467544" y="5272909"/>
            <a:ext cx="86764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Описание: губы растянуть (улыбка) видны сомкнутые зубы.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Удерживать губы в таком положении следует до счета «пять»( впоследствии до десяти)</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Повторять 3-4 раза</a:t>
            </a:r>
            <a:endParaRPr kumimoji="0" lang="ru-RU" sz="2000" b="1" i="1" u="none" strike="noStrike" cap="none" normalizeH="0" baseline="0" dirty="0" smtClean="0">
              <a:ln>
                <a:noFill/>
              </a:ln>
              <a:solidFill>
                <a:srgbClr val="002060"/>
              </a:solidFill>
              <a:effectLst/>
              <a:latin typeface="Calibri" pitchFamily="34" charset="0"/>
              <a:cs typeface="Arial" pitchFamily="34" charset="0"/>
            </a:endParaRP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Documents and Settings\Admin\Мои документы\для оформления тит. листов рамочки\картинки для оформления\картинки и рамочки 2\фотошоп рамки\08090512_0.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idx="4294967295"/>
          </p:nvPr>
        </p:nvSpPr>
        <p:spPr>
          <a:xfrm>
            <a:off x="0" y="333375"/>
            <a:ext cx="6264275" cy="2447925"/>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54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«Хоботок»</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2700" b="1" i="1" spc="50" dirty="0" smtClean="0">
                <a:ln w="11430"/>
                <a:solidFill>
                  <a:srgbClr val="002060"/>
                </a:solidFill>
                <a:effectLst>
                  <a:outerShdw blurRad="76200" dist="50800" dir="5400000" algn="tl" rotWithShape="0">
                    <a:srgbClr val="000000">
                      <a:alpha val="65000"/>
                    </a:srgbClr>
                  </a:outerShdw>
                </a:effectLst>
              </a:rPr>
              <a:t>Цель: развивать подвижность губ.</a:t>
            </a:r>
            <a:br>
              <a:rPr lang="ru-RU" sz="2700" b="1" i="1" spc="50" dirty="0" smtClean="0">
                <a:ln w="11430"/>
                <a:solidFill>
                  <a:srgbClr val="002060"/>
                </a:solidFill>
                <a:effectLst>
                  <a:outerShdw blurRad="76200" dist="50800" dir="5400000" algn="tl" rotWithShape="0">
                    <a:srgbClr val="000000">
                      <a:alpha val="65000"/>
                    </a:srgbClr>
                  </a:outerShdw>
                </a:effectLst>
              </a:rPr>
            </a:br>
            <a:r>
              <a:rPr lang="ru-RU" sz="3200" b="1" spc="50" dirty="0" smtClean="0">
                <a:ln w="11430"/>
                <a:solidFill>
                  <a:schemeClr val="accent2"/>
                </a:solidFill>
                <a:effectLst>
                  <a:outerShdw blurRad="76200" dist="50800" dir="5400000" algn="tl" rotWithShape="0">
                    <a:srgbClr val="000000">
                      <a:alpha val="65000"/>
                    </a:srgbClr>
                  </a:outerShdw>
                </a:effectLst>
              </a:rPr>
              <a:t>Идет Язычок дальше, ой кто это такой с длинным носом???Да это же слон!!!</a:t>
            </a:r>
            <a:r>
              <a:rPr lang="ru-RU" sz="3200" b="1" spc="50" dirty="0" smtClean="0">
                <a:ln w="11430"/>
                <a:solidFill>
                  <a:srgbClr val="92D050"/>
                </a:solidFill>
                <a:effectLst>
                  <a:outerShdw blurRad="76200" dist="50800" dir="5400000" algn="tl" rotWithShape="0">
                    <a:srgbClr val="000000">
                      <a:alpha val="65000"/>
                    </a:srgbClr>
                  </a:outerShdw>
                </a:effectLst>
              </a:rPr>
              <a:t/>
            </a:r>
            <a:br>
              <a:rPr lang="ru-RU" sz="3200" b="1" spc="50" dirty="0" smtClean="0">
                <a:ln w="11430"/>
                <a:solidFill>
                  <a:srgbClr val="92D050"/>
                </a:solidFill>
                <a:effectLst>
                  <a:outerShdw blurRad="76200" dist="50800" dir="5400000" algn="tl" rotWithShape="0">
                    <a:srgbClr val="000000">
                      <a:alpha val="65000"/>
                    </a:srgbClr>
                  </a:outerShdw>
                </a:effectLst>
              </a:rPr>
            </a:br>
            <a:endParaRPr lang="ru-RU" b="1" spc="50" dirty="0">
              <a:ln w="11430"/>
              <a:solidFill>
                <a:srgbClr val="92D050"/>
              </a:solidFill>
              <a:effectLst>
                <a:outerShdw blurRad="76200" dist="50800" dir="5400000" algn="tl" rotWithShape="0">
                  <a:srgbClr val="000000">
                    <a:alpha val="65000"/>
                  </a:srgbClr>
                </a:outerShdw>
              </a:effectLst>
            </a:endParaRPr>
          </a:p>
        </p:txBody>
      </p:sp>
      <p:pic>
        <p:nvPicPr>
          <p:cNvPr id="6" name="Picture 2" descr="C:\Documents and Settings\Admin\Рабочий стол\Новая папка\DSCF2260.jpg"/>
          <p:cNvPicPr>
            <a:picLocks noChangeAspect="1" noChangeArrowheads="1"/>
          </p:cNvPicPr>
          <p:nvPr/>
        </p:nvPicPr>
        <p:blipFill>
          <a:blip r:embed="rId3" cstate="print">
            <a:lum bright="-20000" contrast="10000"/>
          </a:blip>
          <a:srcRect l="27137" t="10777" r="34201" b="40100"/>
          <a:stretch>
            <a:fillRect/>
          </a:stretch>
        </p:blipFill>
        <p:spPr bwMode="auto">
          <a:xfrm>
            <a:off x="6286480" y="188640"/>
            <a:ext cx="2857520" cy="2643182"/>
          </a:xfrm>
          <a:prstGeom prst="ellipse">
            <a:avLst/>
          </a:prstGeom>
          <a:noFill/>
          <a:ln w="28575">
            <a:solidFill>
              <a:srgbClr val="FFFF00"/>
            </a:solidFill>
          </a:ln>
        </p:spPr>
      </p:pic>
      <p:pic>
        <p:nvPicPr>
          <p:cNvPr id="10" name="Picture 3" descr="C:\Documents and Settings\Admin\Рабочий стол\Новая папка\DSCF2261.jpg"/>
          <p:cNvPicPr>
            <a:picLocks noChangeAspect="1" noChangeArrowheads="1"/>
          </p:cNvPicPr>
          <p:nvPr/>
        </p:nvPicPr>
        <p:blipFill>
          <a:blip r:embed="rId4" cstate="print"/>
          <a:srcRect/>
          <a:stretch>
            <a:fillRect/>
          </a:stretch>
        </p:blipFill>
        <p:spPr bwMode="auto">
          <a:xfrm>
            <a:off x="251520" y="2996952"/>
            <a:ext cx="3384376" cy="3312368"/>
          </a:xfrm>
          <a:prstGeom prst="roundRect">
            <a:avLst/>
          </a:prstGeom>
          <a:noFill/>
          <a:ln w="28575">
            <a:solidFill>
              <a:srgbClr val="FFFF00"/>
            </a:solidFill>
          </a:ln>
        </p:spPr>
      </p:pic>
      <p:sp>
        <p:nvSpPr>
          <p:cNvPr id="26625" name="Rectangle 1"/>
          <p:cNvSpPr>
            <a:spLocks noChangeArrowheads="1"/>
          </p:cNvSpPr>
          <p:nvPr/>
        </p:nvSpPr>
        <p:spPr bwMode="auto">
          <a:xfrm>
            <a:off x="4283968" y="2924944"/>
            <a:ext cx="48600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Идет навстречу добрый слон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Длинный хобот тянет он,</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Я – водичку набираю (вдох)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И ребяток поливаю! (выдох)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Подражаю я слону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ahoma" pitchFamily="34" charset="0"/>
                <a:ea typeface="Tahoma" pitchFamily="34" charset="0"/>
                <a:cs typeface="Tahoma" pitchFamily="34" charset="0"/>
              </a:rPr>
              <a:t>Губы хоботом тяну.</a:t>
            </a:r>
          </a:p>
        </p:txBody>
      </p:sp>
      <p:sp>
        <p:nvSpPr>
          <p:cNvPr id="26626" name="Rectangle 2"/>
          <p:cNvSpPr>
            <a:spLocks noChangeArrowheads="1"/>
          </p:cNvSpPr>
          <p:nvPr/>
        </p:nvSpPr>
        <p:spPr bwMode="auto">
          <a:xfrm>
            <a:off x="3779912" y="5027349"/>
            <a:ext cx="61916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Описание:</a:t>
            </a:r>
            <a:r>
              <a:rPr lang="ru-RU" sz="2000" b="1" i="1" dirty="0" smtClean="0">
                <a:solidFill>
                  <a:schemeClr val="accent2"/>
                </a:solidFill>
                <a:latin typeface="Calibri" pitchFamily="34" charset="0"/>
                <a:ea typeface="Calibri" pitchFamily="34" charset="0"/>
                <a:cs typeface="Times New Roman" pitchFamily="18" charset="0"/>
              </a:rPr>
              <a:t>  </a:t>
            </a: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губы плотно сомкнуты 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 с напряжением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вытянуты вперед, как можно дальше.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Удерживать губы в таком положении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rPr>
              <a:t>следует 10 секунд.</a:t>
            </a:r>
            <a:endParaRPr kumimoji="0" lang="ru-RU" sz="2000" b="1" i="1"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848</TotalTime>
  <Words>1107</Words>
  <Application>Microsoft Office PowerPoint</Application>
  <PresentationFormat>Экран (4:3)</PresentationFormat>
  <Paragraphs>151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Артикуляционная               гимнастика,            Сказка про то,             как язычок в зоопарк        ходил  </vt:lpstr>
      <vt:lpstr>Для чего нужна  артикуляционная гимнастика Важную роль в формировании правильного произношения звуков играет чёткая, точная, координированная работа артикуляционного аппарата. Для выработки полноценных   движений губ, языка, челюсти полезна артикуляционная гимнастика – совокупность специальных упражнений, направленных  на укрепление мышц артикуляционного аппарата, развитие силы, подвижности и дифференцированности движений  органов, участвующих в речевом процессе. Правильное произношение звуков наряду с богатым словарным запасом и грамматически верной, хорошо развитой, связной речью является одним из основных  показателей готовности ребёнка к  школьному  обучению. Общеизвестно, что недостатки устной речи могут  привести к плохой успеваемости, поэтому работать над их  устранением нужно с раннего детства.  </vt:lpstr>
      <vt:lpstr>              Рекомендации по проведению артикуляционных упражнений                           Сначала упражнения надо выполнять медленно, перед зеркалом, так как ребёнку необходим зрительный контроль.  После того как малыш немного освоится, зеркало можно убрать. Полезно задавать ребёнку наводящие вопросы. Например: Что делают губы? Что делает язычок? Где он находится (вверху или внизу)? Затем темп упражнений можно увеличить и выполнять их под счёт.  Но при этом следите за тем, чтобы упражнения выполнялись точно и плавно,  иначе занятия не имеют смысла. Лучше заниматься два раза в день  (утром и вечером) в течении 5 – 7 минут,  в зависимости от возраста и усидчивости ребёнка.     </vt:lpstr>
      <vt:lpstr>    </vt:lpstr>
      <vt:lpstr>Презентация PowerPoint</vt:lpstr>
      <vt:lpstr>«Чистим зубки» Язычок утром встал, Чистить зубки побежал. Вправо-влево, вправо-влево Чистим зубки мы умело.    </vt:lpstr>
      <vt:lpstr>«Вдыхаем аромат цветов» Цель: формирование углубленного вдоха,тренировка  правильного носового дыхания.  У входа в зоопарк язычок увидел клумбу с цветами.  Цветочки были такие красивые,что ему захотелось их понюхать. Понюхал он один цветок и воскликнул «Ах,как пахнет!». Понюхал другой и опять воскликнул «Ах,как пахнет» </vt:lpstr>
      <vt:lpstr>   «Улыбка – Лягушка» </vt:lpstr>
      <vt:lpstr>«Хоботок» Цель: развивать подвижность губ. Идет Язычок дальше, ой кто это такой с длинным носом???Да это же слон!!! </vt:lpstr>
      <vt:lpstr>«Превращение» Цель: вырабатывать подвижность губ. Язычку очень понравились и слоник и лягушка. И он стал играть в превращения – то в лягушку, то в слоника.</vt:lpstr>
      <vt:lpstr>«Бегемотик» Цель: развивает подвижность нижней челюсти. Вдруг из пруда показался кто-то огромный, как гора, и рот широко открывает. Это был…..бегемот.</vt:lpstr>
      <vt:lpstr>  «Язычок загорает» Цель: развивает умение расслаблять мышцы языка                  и удерживать его в таком положении  длительное время. Расстелил половичок  У водички Язычок. На нем лежит и отдыхает И слегка позагорает. Давай покажем,  как Язычок загорал. </vt:lpstr>
      <vt:lpstr>«Шланг» Цель: развивать умение напрягать боковые мышцы языка и длительное время удерживать в таком положении. Неподалеку лежал свернутый шланг. «И зачем он нужен?»-подумал Язычок. А потом понял:</vt:lpstr>
      <vt:lpstr>«Змейка» Цель: развивать боковые мышцы языка  Вдруг шланг, который лежал рядом с язычком, зашевелился.  Тут язычок увидел, что это была….змея! Давай изобразим змею.</vt:lpstr>
      <vt:lpstr> </vt:lpstr>
      <vt:lpstr>«Парус» Цель: развивать растяжку подъязычной связки; умение расслаблять мышцы языка в приподнятом положении.</vt:lpstr>
      <vt:lpstr>«Качели» Цель: упражнять в быстрой смене движений кончика языка, отрабатывать координацию движений языка (вверх, вниз).</vt:lpstr>
      <vt:lpstr>«РАСЧЁСКА» Покатался Язычок на качелях, увидел себя в зеркале: «Ах, какой я стал лохматый! Надо причесаться!» Достал Язычок расческу и начал причесываться. Давай покажем как он это делал</vt:lpstr>
      <vt:lpstr>«Прятки» </vt:lpstr>
      <vt:lpstr>«КИСКА СЕРДИТСЯ» </vt:lpstr>
      <vt:lpstr>«ВКУСНОЕ ВАРЕНЬЕ» </vt:lpstr>
      <vt:lpstr>«ЧАШКА»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АРТИКУЛЯЦИОННАЯ ГИМНАСТИКА</dc:title>
  <dc:creator>Детский сад</dc:creator>
  <cp:lastModifiedBy>Детский сад</cp:lastModifiedBy>
  <cp:revision>114</cp:revision>
  <dcterms:modified xsi:type="dcterms:W3CDTF">2018-05-11T08:11:13Z</dcterms:modified>
</cp:coreProperties>
</file>